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1" r:id="rId3"/>
    <p:sldId id="263" r:id="rId4"/>
    <p:sldId id="264" r:id="rId5"/>
    <p:sldId id="265" r:id="rId6"/>
    <p:sldId id="266" r:id="rId7"/>
    <p:sldId id="267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25" d="100"/>
          <a:sy n="125" d="100"/>
        </p:scale>
        <p:origin x="-1224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30.9.2012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30.9.2012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30.9.2012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eskatelevize.cz/vse-o-ct/technika/digitalni-kabelove-vysilani-dvb-c/" TargetMode="External"/><Relationship Id="rId3" Type="http://schemas.openxmlformats.org/officeDocument/2006/relationships/hyperlink" Target="http://www.ceskatelevize.cz/vse-o-ct/technika/digitalni-vysilani-dvb-obecne/technicke-zaklady/" TargetMode="External"/><Relationship Id="rId7" Type="http://schemas.openxmlformats.org/officeDocument/2006/relationships/hyperlink" Target="http://www.ceskatelevize.cz/vse-o-ct/technika/digitalni-satelitni-vysilani-dvb-s/" TargetMode="External"/><Relationship Id="rId2" Type="http://schemas.openxmlformats.org/officeDocument/2006/relationships/hyperlink" Target="http://www.geocaching.com/seek/cache_details.aspx?guid=5b95800a-fe51-4e15-936d-dd93a5f01cc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hw.cz/soucastky/digitalni-televize-dvb-h-a-integrovane-obvody-freescale.html" TargetMode="External"/><Relationship Id="rId5" Type="http://schemas.openxmlformats.org/officeDocument/2006/relationships/hyperlink" Target="http://cs.wikipedia.org/wiki/DVB-C" TargetMode="External"/><Relationship Id="rId4" Type="http://schemas.openxmlformats.org/officeDocument/2006/relationships/hyperlink" Target="http://cs.wikipedia.org/wiki/DVB-S2" TargetMode="Externa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Group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6789153"/>
              </p:ext>
            </p:extLst>
          </p:nvPr>
        </p:nvGraphicFramePr>
        <p:xfrm>
          <a:off x="714348" y="1785926"/>
          <a:ext cx="7667680" cy="194119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2191823"/>
                <a:gridCol w="547585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Aplikační software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Zpracování digitálních záznamů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Digitální televize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ročník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Jiří Švehla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30. 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9. 2012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Vysvětlení pojmu a vlastností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opora k výkladu s přehlednými tabulkami a cvičením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  <p:sp>
        <p:nvSpPr>
          <p:cNvPr id="8" name="Nadpis 4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0" rIns="45720" bIns="0" anchor="b">
            <a:normAutofit fontScale="975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4000" b="1" cap="all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j-lt"/>
                <a:ea typeface="+mj-ea"/>
                <a:cs typeface="+mj-cs"/>
              </a:rPr>
              <a:t>Digitální televize</a:t>
            </a:r>
            <a:endParaRPr kumimoji="0" lang="cs-CZ" sz="4000" b="1" i="0" u="none" strike="noStrike" kern="1200" cap="all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Televizní vysílání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 smtClean="0">
                <a:solidFill>
                  <a:schemeClr val="bg1"/>
                </a:solidFill>
              </a:rPr>
              <a:t>Rozklad obrazu na řádky a body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Převedení světla na impulzy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Synchronizované složení do obrazu</a:t>
            </a:r>
          </a:p>
          <a:p>
            <a:endParaRPr lang="cs-CZ" sz="2000" dirty="0" smtClean="0">
              <a:solidFill>
                <a:schemeClr val="bg1"/>
              </a:solidFill>
            </a:endParaRPr>
          </a:p>
          <a:p>
            <a:r>
              <a:rPr lang="cs-CZ" sz="2000" dirty="0" smtClean="0">
                <a:solidFill>
                  <a:schemeClr val="bg1"/>
                </a:solidFill>
              </a:rPr>
              <a:t>NTSC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PAL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SECAM</a:t>
            </a:r>
          </a:p>
          <a:p>
            <a:endParaRPr lang="cs-CZ" sz="2000" dirty="0" smtClean="0">
              <a:solidFill>
                <a:schemeClr val="bg1"/>
              </a:solidFill>
            </a:endParaRPr>
          </a:p>
          <a:p>
            <a:r>
              <a:rPr lang="cs-CZ" sz="2000" dirty="0" smtClean="0">
                <a:solidFill>
                  <a:schemeClr val="bg1"/>
                </a:solidFill>
              </a:rPr>
              <a:t>Prokládání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Progresivní</a:t>
            </a:r>
          </a:p>
          <a:p>
            <a:pPr>
              <a:buNone/>
            </a:pPr>
            <a:endParaRPr lang="cs-CZ" sz="1800" i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 descr="http://img.geocaching.com/cache/d1899ea0-f491-40a5-aafc-ff527f687b1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06974" y="1428736"/>
            <a:ext cx="3937026" cy="2643206"/>
          </a:xfrm>
          <a:prstGeom prst="rect">
            <a:avLst/>
          </a:prstGeom>
          <a:noFill/>
        </p:spPr>
      </p:pic>
      <p:pic>
        <p:nvPicPr>
          <p:cNvPr id="3" name="Picture 4" descr="Tesla 4001A (zdroj www.oldradio.cz)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00298" y="4286256"/>
            <a:ext cx="3115041" cy="24955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Digitální televizní vysílání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 smtClean="0">
                <a:solidFill>
                  <a:schemeClr val="bg1"/>
                </a:solidFill>
              </a:rPr>
              <a:t>Rozklad obrazu na řádky a body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Převedení světla na impulzy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Synchronizované složení do obrazu</a:t>
            </a:r>
          </a:p>
          <a:p>
            <a:endParaRPr lang="cs-CZ" sz="2000" dirty="0" smtClean="0">
              <a:solidFill>
                <a:schemeClr val="bg1"/>
              </a:solidFill>
            </a:endParaRPr>
          </a:p>
          <a:p>
            <a:r>
              <a:rPr lang="cs-CZ" sz="2000" dirty="0" smtClean="0">
                <a:solidFill>
                  <a:schemeClr val="bg1"/>
                </a:solidFill>
              </a:rPr>
              <a:t>Digitální přenosové médium</a:t>
            </a:r>
          </a:p>
          <a:p>
            <a:pPr lvl="1"/>
            <a:r>
              <a:rPr lang="cs-CZ" sz="1600" dirty="0" smtClean="0">
                <a:solidFill>
                  <a:schemeClr val="bg1"/>
                </a:solidFill>
              </a:rPr>
              <a:t>DVB-T</a:t>
            </a:r>
          </a:p>
          <a:p>
            <a:pPr lvl="1"/>
            <a:r>
              <a:rPr lang="cs-CZ" sz="1600" dirty="0" smtClean="0">
                <a:solidFill>
                  <a:schemeClr val="bg1"/>
                </a:solidFill>
              </a:rPr>
              <a:t>DVB-C</a:t>
            </a:r>
          </a:p>
          <a:p>
            <a:pPr lvl="1"/>
            <a:r>
              <a:rPr lang="cs-CZ" sz="1600" dirty="0" smtClean="0">
                <a:solidFill>
                  <a:schemeClr val="bg1"/>
                </a:solidFill>
              </a:rPr>
              <a:t>DVB-S</a:t>
            </a:r>
          </a:p>
          <a:p>
            <a:pPr lvl="1"/>
            <a:r>
              <a:rPr lang="cs-CZ" sz="1600" dirty="0" smtClean="0">
                <a:solidFill>
                  <a:schemeClr val="bg1"/>
                </a:solidFill>
              </a:rPr>
              <a:t>DVB-H</a:t>
            </a:r>
          </a:p>
          <a:p>
            <a:endParaRPr lang="cs-CZ" sz="20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cs-CZ" sz="1800" i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 descr="http://i.iinfo.cz/urs/domecek-12070559193409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32" y="1500174"/>
            <a:ext cx="3333773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DVB - T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 err="1" smtClean="0">
                <a:solidFill>
                  <a:schemeClr val="bg1"/>
                </a:solidFill>
              </a:rPr>
              <a:t>Terestriální</a:t>
            </a:r>
            <a:r>
              <a:rPr lang="cs-CZ" sz="2000" dirty="0" smtClean="0">
                <a:solidFill>
                  <a:schemeClr val="bg1"/>
                </a:solidFill>
              </a:rPr>
              <a:t> vysílání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Multiplex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Formát MPEG-2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Set-top-box</a:t>
            </a:r>
          </a:p>
          <a:p>
            <a:endParaRPr lang="cs-CZ" sz="20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cs-CZ" sz="1800" i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4" name="Picture 2" descr="http://img9.ceskatelevize.cz/boss/image/contents/technika/obr/tv_retezec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57818" y="1357298"/>
            <a:ext cx="3243244" cy="2261874"/>
          </a:xfrm>
          <a:prstGeom prst="rect">
            <a:avLst/>
          </a:prstGeom>
          <a:noFill/>
        </p:spPr>
      </p:pic>
      <p:pic>
        <p:nvPicPr>
          <p:cNvPr id="23556" name="Picture 4" descr="http://img9.ceskatelevize.cz/boss/image/contents/technika/obr/kodovani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00562" y="3714752"/>
            <a:ext cx="4156353" cy="2285994"/>
          </a:xfrm>
          <a:prstGeom prst="rect">
            <a:avLst/>
          </a:prstGeom>
          <a:noFill/>
        </p:spPr>
      </p:pic>
      <p:pic>
        <p:nvPicPr>
          <p:cNvPr id="23558" name="Picture 6" descr="http://img9.ceskatelevize.cz/boss/image/contents/technika/obr/BBC_analog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472" y="3286124"/>
            <a:ext cx="2816651" cy="1643047"/>
          </a:xfrm>
          <a:prstGeom prst="rect">
            <a:avLst/>
          </a:prstGeom>
          <a:noFill/>
        </p:spPr>
      </p:pic>
      <p:pic>
        <p:nvPicPr>
          <p:cNvPr id="23560" name="Picture 8" descr="http://img9.ceskatelevize.cz/boss/image/contents/technika/obr/BBC_digita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1472" y="4929175"/>
            <a:ext cx="2816739" cy="1643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DVB - C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 smtClean="0">
                <a:solidFill>
                  <a:schemeClr val="bg1"/>
                </a:solidFill>
              </a:rPr>
              <a:t>Kabelové vysílání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Multiplex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Formát MPEG-2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Set-top-box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Obousměrný přenos</a:t>
            </a:r>
          </a:p>
          <a:p>
            <a:pPr lvl="1"/>
            <a:r>
              <a:rPr lang="cs-CZ" sz="1600" dirty="0" smtClean="0">
                <a:solidFill>
                  <a:schemeClr val="bg1"/>
                </a:solidFill>
              </a:rPr>
              <a:t>Internet</a:t>
            </a:r>
          </a:p>
          <a:p>
            <a:pPr lvl="1"/>
            <a:r>
              <a:rPr lang="cs-CZ" sz="1600" dirty="0" smtClean="0">
                <a:solidFill>
                  <a:schemeClr val="bg1"/>
                </a:solidFill>
              </a:rPr>
              <a:t>VOIP</a:t>
            </a:r>
          </a:p>
          <a:p>
            <a:endParaRPr lang="cs-CZ" sz="20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cs-CZ" sz="1800" i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556" name="Picture 4" descr="http://img9.ceskatelevize.cz/boss/image/contents/technika/obr/kodovani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3714752"/>
            <a:ext cx="4156353" cy="2285994"/>
          </a:xfrm>
          <a:prstGeom prst="rect">
            <a:avLst/>
          </a:prstGeom>
          <a:noFill/>
        </p:spPr>
      </p:pic>
      <p:pic>
        <p:nvPicPr>
          <p:cNvPr id="25602" name="Picture 2" descr="http://www.logiceastern.com/images/dvbc_big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2" y="1148966"/>
            <a:ext cx="3071834" cy="24229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DVB - S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 smtClean="0">
                <a:solidFill>
                  <a:schemeClr val="bg1"/>
                </a:solidFill>
              </a:rPr>
              <a:t>Satelitní vysílání</a:t>
            </a:r>
          </a:p>
          <a:p>
            <a:pPr lvl="1"/>
            <a:r>
              <a:rPr lang="cs-CZ" sz="1600" dirty="0" smtClean="0">
                <a:solidFill>
                  <a:schemeClr val="bg1"/>
                </a:solidFill>
              </a:rPr>
              <a:t>geostacionární družice – 36 tis. km 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Multiplex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Kódování programů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Formát MPEG-2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Set-top-box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Obousměrný přenos</a:t>
            </a:r>
          </a:p>
          <a:p>
            <a:pPr lvl="1"/>
            <a:r>
              <a:rPr lang="cs-CZ" sz="1600" dirty="0" smtClean="0">
                <a:solidFill>
                  <a:schemeClr val="bg1"/>
                </a:solidFill>
              </a:rPr>
              <a:t>Internet</a:t>
            </a:r>
          </a:p>
          <a:p>
            <a:pPr lvl="1">
              <a:buNone/>
            </a:pPr>
            <a:endParaRPr lang="cs-CZ" sz="1600" dirty="0" smtClean="0">
              <a:solidFill>
                <a:schemeClr val="bg1"/>
              </a:solidFill>
            </a:endParaRPr>
          </a:p>
          <a:p>
            <a:endParaRPr lang="cs-CZ" sz="20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cs-CZ" sz="1800" i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0" name="Picture 2" descr="http://g.denik.cz/1/bb/druzice-satelit-vesmir-zeme_denik-38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32" y="1428736"/>
            <a:ext cx="3209925" cy="2409826"/>
          </a:xfrm>
          <a:prstGeom prst="rect">
            <a:avLst/>
          </a:prstGeom>
          <a:noFill/>
        </p:spPr>
      </p:pic>
      <p:pic>
        <p:nvPicPr>
          <p:cNvPr id="27652" name="Picture 4" descr="http://www.internet-satelitni.cz/img/astra2connect/pripojeni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15074" y="3857628"/>
            <a:ext cx="2428892" cy="2859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DVB - H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dirty="0" smtClean="0">
                <a:solidFill>
                  <a:schemeClr val="bg1"/>
                </a:solidFill>
              </a:rPr>
              <a:t>Mobilní vysílání - </a:t>
            </a:r>
            <a:r>
              <a:rPr lang="cs-CZ" sz="2000" dirty="0" err="1" smtClean="0">
                <a:solidFill>
                  <a:schemeClr val="bg1"/>
                </a:solidFill>
              </a:rPr>
              <a:t>terestriální</a:t>
            </a:r>
            <a:endParaRPr lang="cs-CZ" sz="2000" dirty="0" smtClean="0">
              <a:solidFill>
                <a:schemeClr val="bg1"/>
              </a:solidFill>
            </a:endParaRPr>
          </a:p>
          <a:p>
            <a:r>
              <a:rPr lang="cs-CZ" sz="2000" dirty="0" smtClean="0">
                <a:solidFill>
                  <a:schemeClr val="bg1"/>
                </a:solidFill>
              </a:rPr>
              <a:t>Multiplex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Formát MPEG-2</a:t>
            </a:r>
          </a:p>
          <a:p>
            <a:r>
              <a:rPr lang="cs-CZ" sz="2000" dirty="0" smtClean="0">
                <a:solidFill>
                  <a:schemeClr val="bg1"/>
                </a:solidFill>
              </a:rPr>
              <a:t>Mobil umožňující příjem DVB</a:t>
            </a:r>
          </a:p>
          <a:p>
            <a:r>
              <a:rPr lang="cs-CZ" sz="2000" dirty="0" err="1" smtClean="0">
                <a:solidFill>
                  <a:schemeClr val="bg1"/>
                </a:solidFill>
              </a:rPr>
              <a:t>Time</a:t>
            </a:r>
            <a:r>
              <a:rPr lang="cs-CZ" sz="2000" dirty="0" smtClean="0">
                <a:solidFill>
                  <a:schemeClr val="bg1"/>
                </a:solidFill>
              </a:rPr>
              <a:t> </a:t>
            </a:r>
            <a:r>
              <a:rPr lang="cs-CZ" sz="2000" dirty="0" err="1" smtClean="0">
                <a:solidFill>
                  <a:schemeClr val="bg1"/>
                </a:solidFill>
              </a:rPr>
              <a:t>slicing</a:t>
            </a:r>
            <a:r>
              <a:rPr lang="cs-CZ" sz="2000" dirty="0" smtClean="0">
                <a:solidFill>
                  <a:schemeClr val="bg1"/>
                </a:solidFill>
              </a:rPr>
              <a:t> – dávkové vysílání</a:t>
            </a:r>
          </a:p>
          <a:p>
            <a:endParaRPr lang="cs-CZ" sz="20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cs-CZ" sz="1600" dirty="0" smtClean="0">
              <a:solidFill>
                <a:schemeClr val="bg1"/>
              </a:solidFill>
            </a:endParaRPr>
          </a:p>
          <a:p>
            <a:endParaRPr lang="cs-CZ" sz="20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cs-CZ" sz="1800" i="1" dirty="0" smtClean="0">
              <a:solidFill>
                <a:schemeClr val="bg2">
                  <a:lumMod val="90000"/>
                </a:schemeClr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698" name="Picture 2" descr="http://i.afterdawn.com/storage/pictures/dvb-h_openair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6314" y="1643050"/>
            <a:ext cx="3810000" cy="1933576"/>
          </a:xfrm>
          <a:prstGeom prst="rect">
            <a:avLst/>
          </a:prstGeom>
          <a:noFill/>
        </p:spPr>
      </p:pic>
      <p:pic>
        <p:nvPicPr>
          <p:cNvPr id="29700" name="Picture 4" descr="http://hw.cz/files/redaktor110/dvb_smallDVB_H_prenos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57818" y="3929066"/>
            <a:ext cx="3086972" cy="2071702"/>
          </a:xfrm>
          <a:prstGeom prst="rect">
            <a:avLst/>
          </a:prstGeom>
          <a:noFill/>
        </p:spPr>
      </p:pic>
      <p:pic>
        <p:nvPicPr>
          <p:cNvPr id="29702" name="Picture 6" descr="https://encrypted-tbn2.gstatic.com/images?q=tbn:ANd9GcQ1CjlBTaWJa8nTVIkYP8F1oiBeKhS1NrjtuDG5rkTt__erDvEj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42976" y="4214818"/>
            <a:ext cx="3152775" cy="1447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143000"/>
          </a:xfrm>
        </p:spPr>
        <p:txBody>
          <a:bodyPr/>
          <a:lstStyle/>
          <a:p>
            <a:r>
              <a:rPr lang="cs-CZ" smtClean="0"/>
              <a:t>Použité zdroje</a:t>
            </a:r>
          </a:p>
        </p:txBody>
      </p:sp>
      <p:sp>
        <p:nvSpPr>
          <p:cNvPr id="19458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geocaching.com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seek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cache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_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details.aspx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?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guid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=5b95800a-fe51-4e15-936d-dd93a5f01cc3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ceskatelevize.cz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vse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-o-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ct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/technika/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digitalni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vysilani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dvb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obecne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technicke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zaklady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http://cs.wikipedia.org/wiki/DVB-S2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http://cs.wikipedia.org/wiki/DVB-C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hw.cz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soucastky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digitalni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-televize-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dvb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-h-a-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integrovane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-obvody-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freescale.html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ceskatelevize.cz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vse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-o-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ct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/technika/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digitalni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satelitni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vysilani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dvb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-s/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8"/>
              </a:rPr>
              <a:t>ceskatelevize.cz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8"/>
              </a:rPr>
              <a:t>vse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-o-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8"/>
              </a:rPr>
              <a:t>ct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/technika/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8"/>
              </a:rPr>
              <a:t>digitalni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8"/>
              </a:rPr>
              <a:t>kabelove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8"/>
              </a:rPr>
              <a:t>vysilani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8"/>
              </a:rPr>
              <a:t>dvb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-c/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hw.cz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soucastky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digitalni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-televize-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dvb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-h-a-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integrovane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-obvody-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freescale.html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25" y="142875"/>
            <a:ext cx="27146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</TotalTime>
  <Words>172</Words>
  <Application>Microsoft Office PowerPoint</Application>
  <PresentationFormat>Předvádění na obrazovce (4:3)</PresentationFormat>
  <Paragraphs>84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Vrchol</vt:lpstr>
      <vt:lpstr>Snímek 1</vt:lpstr>
      <vt:lpstr>Televizní vysílání</vt:lpstr>
      <vt:lpstr>Digitální televizní vysílání</vt:lpstr>
      <vt:lpstr>DVB - T</vt:lpstr>
      <vt:lpstr>DVB - C</vt:lpstr>
      <vt:lpstr>DVB - S</vt:lpstr>
      <vt:lpstr>DVB - H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Pisvejcsc</cp:lastModifiedBy>
  <cp:revision>40</cp:revision>
  <dcterms:created xsi:type="dcterms:W3CDTF">2012-06-29T04:39:45Z</dcterms:created>
  <dcterms:modified xsi:type="dcterms:W3CDTF">2012-09-30T16:28:21Z</dcterms:modified>
</cp:coreProperties>
</file>