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1" r:id="rId3"/>
    <p:sldId id="263" r:id="rId4"/>
    <p:sldId id="264" r:id="rId5"/>
    <p:sldId id="265" r:id="rId6"/>
    <p:sldId id="267" r:id="rId7"/>
    <p:sldId id="266" r:id="rId8"/>
    <p:sldId id="268" r:id="rId9"/>
    <p:sldId id="262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25" d="100"/>
          <a:sy n="125" d="100"/>
        </p:scale>
        <p:origin x="-1224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A2EAA-2B25-42F6-89F8-4D863B14714A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0D45D-5013-4B53-9FC2-8F9731A3E6E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4BF1B-5B98-4D4E-84AA-7AB50E6DF59E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6810C-2B35-4478-B47F-A94C6FC34C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CB70-F1F8-4EE5-B58A-55FA0D1FF200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bla bla</a:t>
            </a: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171F-0579-4A36-BDC9-EBCB01F76E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77A2-11AE-4583-8216-D29260538A07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bla bla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171F-0579-4A36-BDC9-EBCB01F76E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4D47-78F6-4A37-BFFF-2F98B0949A9F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bla bla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171F-0579-4A36-BDC9-EBCB01F76E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16B7-A67B-4C2C-A09B-7BEC808B7F57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bla bla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171F-0579-4A36-BDC9-EBCB01F76E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208B-E627-47F0-A209-F1B75CEF4154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bla bla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564171F-0579-4A36-BDC9-EBCB01F76E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5251-5379-4EEC-B9B2-A456078B1B29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bla bla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171F-0579-4A36-BDC9-EBCB01F76E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7557-AE08-4389-A410-54E4196C9892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bla bla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171F-0579-4A36-BDC9-EBCB01F76E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F905-2058-4B91-975B-411ECB34E8FE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bla bla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171F-0579-4A36-BDC9-EBCB01F76E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399A-11A1-4792-B159-D0DC243A48FA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bla bla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171F-0579-4A36-BDC9-EBCB01F76E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DA10-043A-4AAD-BB2A-475849BCBE20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bla bla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171F-0579-4A36-BDC9-EBCB01F76E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C1D1-A2C3-43BE-8C1D-C5A89DB4029B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bla bla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171F-0579-4A36-BDC9-EBCB01F76E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E73932-C3F5-4A6B-BEE5-2FE61DB16B05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cs-CZ" smtClean="0"/>
              <a:t>bla bla</a:t>
            </a: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64171F-0579-4A36-BDC9-EBCB01F76E5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RL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cs.wikipedia.org/wiki/LZ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LZ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Huffmanovo_k%C3%B3dov%C3%A1n%C3%AD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hyperlink" Target="http://cs.wikipedia.org/wiki/LZW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marazzischool.blogspot.cz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cs.wikipedia.org/wiki/Rastrov%C3%A1_grafi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rmi.ic.cz/andel4.html" TargetMode="External"/><Relationship Id="rId5" Type="http://schemas.openxmlformats.org/officeDocument/2006/relationships/hyperlink" Target="http://cs.wikipedia.org/wiki/BMP" TargetMode="External"/><Relationship Id="rId4" Type="http://schemas.openxmlformats.org/officeDocument/2006/relationships/hyperlink" Target="http://www.phototv.cz/index.php?page=cataltxt&amp;grouptxt=1&amp;recid=38&amp;lang=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895869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42852"/>
            <a:ext cx="2714644" cy="38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789153"/>
              </p:ext>
            </p:extLst>
          </p:nvPr>
        </p:nvGraphicFramePr>
        <p:xfrm>
          <a:off x="714348" y="1785926"/>
          <a:ext cx="7667680" cy="1941196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2191823"/>
                <a:gridCol w="547585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Číslo projektu:</a:t>
                      </a:r>
                      <a:endParaRPr kumimoji="0" lang="cs-CZ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cs-CZ" sz="1400" dirty="0" smtClean="0"/>
                        <a:t>CZ.1.07/1.5.00/34.0465</a:t>
                      </a:r>
                      <a:endParaRPr kumimoji="0" lang="cs-CZ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Vzdělávací celek: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Aplikační software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Tematický okruh: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Zpracování digitálních záznamů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Téma: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Formáty obrazu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Ročník: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ročník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Jméno autora: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Jiří Švehla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Vytvořeno dne: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30. 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9. 2012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Anotace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Vysvětlení pojmu a vlastností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Metodický pokyn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opora k výkladu s 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obrázky a příklady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cap="all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Formáty obrazu</a:t>
            </a:r>
            <a:endParaRPr kumimoji="0" lang="cs-CZ" sz="4000" b="1" i="0" u="none" strike="noStrike" kern="1200" cap="all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Rastrová grafika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Rastr</a:t>
            </a:r>
          </a:p>
          <a:p>
            <a:pPr lvl="1"/>
            <a:r>
              <a:rPr lang="cs-CZ" sz="1600" dirty="0" smtClean="0">
                <a:solidFill>
                  <a:schemeClr val="bg1"/>
                </a:solidFill>
              </a:rPr>
              <a:t>DPI</a:t>
            </a:r>
            <a:endParaRPr lang="cs-CZ" sz="1600" dirty="0" smtClean="0">
              <a:solidFill>
                <a:schemeClr val="bg1"/>
              </a:solidFill>
            </a:endParaRPr>
          </a:p>
          <a:p>
            <a:pPr lvl="1"/>
            <a:r>
              <a:rPr lang="cs-CZ" sz="1600" dirty="0" smtClean="0">
                <a:solidFill>
                  <a:schemeClr val="bg1"/>
                </a:solidFill>
              </a:rPr>
              <a:t>Pixel</a:t>
            </a:r>
          </a:p>
          <a:p>
            <a:r>
              <a:rPr lang="cs-CZ" sz="2000" dirty="0" smtClean="0">
                <a:solidFill>
                  <a:schemeClr val="bg1"/>
                </a:solidFill>
              </a:rPr>
              <a:t>Barevný model</a:t>
            </a:r>
          </a:p>
          <a:p>
            <a:pPr lvl="1"/>
            <a:r>
              <a:rPr lang="cs-CZ" sz="1600" dirty="0" smtClean="0">
                <a:solidFill>
                  <a:schemeClr val="bg1"/>
                </a:solidFill>
              </a:rPr>
              <a:t>RGB</a:t>
            </a:r>
          </a:p>
          <a:p>
            <a:pPr lvl="1"/>
            <a:r>
              <a:rPr lang="cs-CZ" sz="1600" dirty="0" smtClean="0">
                <a:solidFill>
                  <a:schemeClr val="bg1"/>
                </a:solidFill>
              </a:rPr>
              <a:t>CMYK</a:t>
            </a:r>
            <a:endParaRPr lang="cs-CZ" sz="1400" dirty="0" smtClean="0">
              <a:solidFill>
                <a:schemeClr val="bg1"/>
              </a:solidFill>
            </a:endParaRPr>
          </a:p>
          <a:p>
            <a:pPr lvl="1"/>
            <a:r>
              <a:rPr lang="cs-CZ" sz="1600" dirty="0" smtClean="0">
                <a:solidFill>
                  <a:schemeClr val="bg1"/>
                </a:solidFill>
              </a:rPr>
              <a:t>barevná hloubka</a:t>
            </a:r>
          </a:p>
          <a:p>
            <a:r>
              <a:rPr lang="cs-CZ" sz="2000" dirty="0" smtClean="0">
                <a:solidFill>
                  <a:schemeClr val="bg1"/>
                </a:solidFill>
              </a:rPr>
              <a:t>Komprese</a:t>
            </a:r>
          </a:p>
          <a:p>
            <a:pPr lvl="1"/>
            <a:r>
              <a:rPr lang="cs-CZ" sz="1600" dirty="0" smtClean="0">
                <a:solidFill>
                  <a:schemeClr val="bg1"/>
                </a:solidFill>
              </a:rPr>
              <a:t>Ztrátová, bezztrátová</a:t>
            </a:r>
          </a:p>
          <a:p>
            <a:endParaRPr lang="cs-CZ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sz="1800" i="1" dirty="0" smtClean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42852"/>
            <a:ext cx="2714644" cy="38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Soubor:Rastervr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643446"/>
            <a:ext cx="6172200" cy="1724025"/>
          </a:xfrm>
          <a:prstGeom prst="rect">
            <a:avLst/>
          </a:prstGeom>
          <a:noFill/>
        </p:spPr>
      </p:pic>
      <p:pic>
        <p:nvPicPr>
          <p:cNvPr id="6148" name="Picture 4" descr="barevn___hloubka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352512"/>
            <a:ext cx="3571900" cy="3143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RAW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Nekomprimovaný</a:t>
            </a:r>
          </a:p>
          <a:p>
            <a:r>
              <a:rPr lang="cs-CZ" sz="1600" dirty="0" smtClean="0">
                <a:solidFill>
                  <a:schemeClr val="bg1"/>
                </a:solidFill>
              </a:rPr>
              <a:t>Data snímače</a:t>
            </a:r>
          </a:p>
          <a:p>
            <a:r>
              <a:rPr lang="cs-CZ" sz="1600" b="1" dirty="0" smtClean="0">
                <a:solidFill>
                  <a:schemeClr val="bg1"/>
                </a:solidFill>
              </a:rPr>
              <a:t>Fotografie</a:t>
            </a:r>
          </a:p>
          <a:p>
            <a:r>
              <a:rPr lang="cs-CZ" sz="1600" dirty="0" smtClean="0"/>
              <a:t>64-bit </a:t>
            </a:r>
            <a:r>
              <a:rPr lang="cs-CZ" sz="1600" dirty="0" smtClean="0"/>
              <a:t>CMYK, </a:t>
            </a:r>
            <a:r>
              <a:rPr lang="cs-CZ" sz="1600" dirty="0" smtClean="0"/>
              <a:t>48-bit </a:t>
            </a:r>
            <a:r>
              <a:rPr lang="cs-CZ" sz="1600" dirty="0" smtClean="0"/>
              <a:t>RGB</a:t>
            </a:r>
          </a:p>
          <a:p>
            <a:r>
              <a:rPr lang="cs-CZ" sz="1600" dirty="0" smtClean="0">
                <a:solidFill>
                  <a:schemeClr val="bg1"/>
                </a:solidFill>
              </a:rPr>
              <a:t>Detailní korekce vlastností obrázku</a:t>
            </a:r>
          </a:p>
          <a:p>
            <a:pPr lvl="1"/>
            <a:r>
              <a:rPr lang="cs-CZ" sz="1200" dirty="0" smtClean="0">
                <a:solidFill>
                  <a:schemeClr val="bg1"/>
                </a:solidFill>
              </a:rPr>
              <a:t>e</a:t>
            </a:r>
            <a:r>
              <a:rPr lang="cs-CZ" sz="1200" dirty="0" smtClean="0">
                <a:solidFill>
                  <a:schemeClr val="bg1"/>
                </a:solidFill>
              </a:rPr>
              <a:t>xpozice, vyvážení bíle</a:t>
            </a:r>
          </a:p>
          <a:p>
            <a:r>
              <a:rPr lang="cs-CZ" sz="1600" dirty="0" err="1" smtClean="0">
                <a:solidFill>
                  <a:schemeClr val="bg1"/>
                </a:solidFill>
              </a:rPr>
              <a:t>FullHD</a:t>
            </a:r>
            <a:r>
              <a:rPr lang="cs-CZ" sz="1600" dirty="0" smtClean="0">
                <a:solidFill>
                  <a:schemeClr val="bg1"/>
                </a:solidFill>
              </a:rPr>
              <a:t> snímek 1920 x 1080</a:t>
            </a:r>
          </a:p>
          <a:p>
            <a:pPr lvl="1"/>
            <a:r>
              <a:rPr lang="cs-CZ" sz="1200" dirty="0" smtClean="0">
                <a:solidFill>
                  <a:schemeClr val="bg1"/>
                </a:solidFill>
              </a:rPr>
              <a:t>Cca 16 588 800 B – 15,8 MB</a:t>
            </a:r>
          </a:p>
          <a:p>
            <a:r>
              <a:rPr lang="cs-CZ" sz="1600" dirty="0" err="1" smtClean="0">
                <a:solidFill>
                  <a:schemeClr val="bg1"/>
                </a:solidFill>
              </a:rPr>
              <a:t>Metadata</a:t>
            </a:r>
            <a:endParaRPr lang="cs-CZ" sz="1600" dirty="0" smtClean="0">
              <a:solidFill>
                <a:schemeClr val="bg1"/>
              </a:solidFill>
            </a:endParaRPr>
          </a:p>
          <a:p>
            <a:endParaRPr lang="cs-CZ" sz="1600" dirty="0" smtClean="0">
              <a:solidFill>
                <a:schemeClr val="bg1"/>
              </a:solidFill>
            </a:endParaRPr>
          </a:p>
          <a:p>
            <a:endParaRPr lang="cs-CZ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sz="1800" i="1" dirty="0" smtClean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42852"/>
            <a:ext cx="2714644" cy="38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 descr="http://farm4.static.flickr.com/3155/2332774904_46bfee676d_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696760"/>
            <a:ext cx="4643430" cy="3327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TIFF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Bezztrátová komprese</a:t>
            </a:r>
          </a:p>
          <a:p>
            <a:r>
              <a:rPr lang="cs-CZ" sz="1600" dirty="0" smtClean="0">
                <a:solidFill>
                  <a:schemeClr val="bg1"/>
                </a:solidFill>
              </a:rPr>
              <a:t>Tiskový standard</a:t>
            </a:r>
          </a:p>
          <a:p>
            <a:r>
              <a:rPr lang="cs-CZ" sz="1600" dirty="0" smtClean="0">
                <a:solidFill>
                  <a:schemeClr val="bg1"/>
                </a:solidFill>
              </a:rPr>
              <a:t>Vícestránkové soubory</a:t>
            </a:r>
          </a:p>
          <a:p>
            <a:r>
              <a:rPr lang="cs-CZ" sz="1600" dirty="0" smtClean="0"/>
              <a:t>32-bit CMYK, 24-bit RGB</a:t>
            </a:r>
          </a:p>
          <a:p>
            <a:r>
              <a:rPr lang="cs-CZ" sz="1600" dirty="0" smtClean="0">
                <a:solidFill>
                  <a:schemeClr val="bg1"/>
                </a:solidFill>
              </a:rPr>
              <a:t>Komprese:</a:t>
            </a:r>
          </a:p>
          <a:p>
            <a:pPr lvl="1"/>
            <a:r>
              <a:rPr lang="cs-CZ" sz="1200" dirty="0" smtClean="0">
                <a:solidFill>
                  <a:schemeClr val="bg1"/>
                </a:solidFill>
                <a:hlinkClick r:id="rId3"/>
              </a:rPr>
              <a:t>RLE</a:t>
            </a:r>
            <a:endParaRPr lang="cs-CZ" sz="1200" dirty="0" smtClean="0">
              <a:solidFill>
                <a:schemeClr val="bg1"/>
              </a:solidFill>
            </a:endParaRPr>
          </a:p>
          <a:p>
            <a:pPr lvl="1"/>
            <a:r>
              <a:rPr lang="cs-CZ" sz="1200" dirty="0" smtClean="0">
                <a:solidFill>
                  <a:schemeClr val="bg1"/>
                </a:solidFill>
                <a:hlinkClick r:id="rId4"/>
              </a:rPr>
              <a:t>LZW</a:t>
            </a:r>
            <a:endParaRPr lang="cs-CZ" sz="1200" dirty="0" smtClean="0">
              <a:solidFill>
                <a:schemeClr val="bg1"/>
              </a:solidFill>
            </a:endParaRPr>
          </a:p>
          <a:p>
            <a:r>
              <a:rPr lang="cs-CZ" sz="1600" dirty="0" err="1" smtClean="0">
                <a:solidFill>
                  <a:schemeClr val="bg1"/>
                </a:solidFill>
              </a:rPr>
              <a:t>FullHD</a:t>
            </a:r>
            <a:r>
              <a:rPr lang="cs-CZ" sz="1600" dirty="0" smtClean="0">
                <a:solidFill>
                  <a:schemeClr val="bg1"/>
                </a:solidFill>
              </a:rPr>
              <a:t> snímek 1920 x 1080</a:t>
            </a:r>
          </a:p>
          <a:p>
            <a:pPr lvl="1"/>
            <a:r>
              <a:rPr lang="cs-CZ" sz="1200" dirty="0" smtClean="0">
                <a:solidFill>
                  <a:schemeClr val="bg1"/>
                </a:solidFill>
              </a:rPr>
              <a:t>Cca </a:t>
            </a:r>
            <a:r>
              <a:rPr lang="cs-CZ" sz="1200" dirty="0" smtClean="0">
                <a:solidFill>
                  <a:schemeClr val="bg1"/>
                </a:solidFill>
              </a:rPr>
              <a:t>8 294 400B </a:t>
            </a:r>
            <a:r>
              <a:rPr lang="cs-CZ" sz="1200" dirty="0" smtClean="0">
                <a:solidFill>
                  <a:schemeClr val="bg1"/>
                </a:solidFill>
              </a:rPr>
              <a:t>– </a:t>
            </a:r>
            <a:r>
              <a:rPr lang="cs-CZ" sz="1200" dirty="0" smtClean="0">
                <a:solidFill>
                  <a:schemeClr val="bg1"/>
                </a:solidFill>
              </a:rPr>
              <a:t>7,9MB</a:t>
            </a:r>
          </a:p>
          <a:p>
            <a:r>
              <a:rPr lang="cs-CZ" sz="1600" dirty="0" err="1" smtClean="0">
                <a:solidFill>
                  <a:schemeClr val="bg1"/>
                </a:solidFill>
              </a:rPr>
              <a:t>Metadata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sz="1600" dirty="0" smtClean="0">
              <a:solidFill>
                <a:schemeClr val="bg1"/>
              </a:solidFill>
            </a:endParaRPr>
          </a:p>
          <a:p>
            <a:endParaRPr lang="cs-CZ" sz="1600" dirty="0" smtClean="0">
              <a:solidFill>
                <a:schemeClr val="bg1"/>
              </a:solidFill>
            </a:endParaRPr>
          </a:p>
          <a:p>
            <a:endParaRPr lang="cs-CZ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sz="1800" i="1" dirty="0" smtClean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42852"/>
            <a:ext cx="2714644" cy="38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BMP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Nekomprimovaný</a:t>
            </a:r>
          </a:p>
          <a:p>
            <a:r>
              <a:rPr lang="cs-CZ" sz="1600" dirty="0" smtClean="0">
                <a:solidFill>
                  <a:schemeClr val="bg1"/>
                </a:solidFill>
              </a:rPr>
              <a:t>Zastaralý formát</a:t>
            </a:r>
          </a:p>
          <a:p>
            <a:r>
              <a:rPr lang="cs-CZ" sz="1600" dirty="0" smtClean="0"/>
              <a:t>24-bit RGB</a:t>
            </a:r>
          </a:p>
          <a:p>
            <a:r>
              <a:rPr lang="cs-CZ" sz="1600" dirty="0" err="1" smtClean="0">
                <a:solidFill>
                  <a:schemeClr val="bg1"/>
                </a:solidFill>
              </a:rPr>
              <a:t>FullHD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snímek 1920 x 1080</a:t>
            </a:r>
          </a:p>
          <a:p>
            <a:pPr lvl="1"/>
            <a:r>
              <a:rPr lang="cs-CZ" sz="1200" dirty="0" smtClean="0">
                <a:solidFill>
                  <a:schemeClr val="bg1"/>
                </a:solidFill>
              </a:rPr>
              <a:t>Cca </a:t>
            </a:r>
            <a:r>
              <a:rPr lang="cs-CZ" sz="1200" dirty="0" smtClean="0">
                <a:solidFill>
                  <a:schemeClr val="bg1"/>
                </a:solidFill>
              </a:rPr>
              <a:t>6 220 800B </a:t>
            </a:r>
            <a:r>
              <a:rPr lang="cs-CZ" sz="1200" dirty="0" smtClean="0">
                <a:solidFill>
                  <a:schemeClr val="bg1"/>
                </a:solidFill>
              </a:rPr>
              <a:t>– 5</a:t>
            </a:r>
            <a:r>
              <a:rPr lang="cs-CZ" sz="1200" dirty="0" smtClean="0">
                <a:solidFill>
                  <a:schemeClr val="bg1"/>
                </a:solidFill>
              </a:rPr>
              <a:t>,9MB</a:t>
            </a:r>
            <a:endParaRPr lang="cs-CZ" sz="12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sz="1600" dirty="0" smtClean="0">
              <a:solidFill>
                <a:schemeClr val="bg1"/>
              </a:solidFill>
            </a:endParaRPr>
          </a:p>
          <a:p>
            <a:endParaRPr lang="cs-CZ" sz="1600" dirty="0" smtClean="0">
              <a:solidFill>
                <a:schemeClr val="bg1"/>
              </a:solidFill>
            </a:endParaRPr>
          </a:p>
          <a:p>
            <a:endParaRPr lang="cs-CZ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sz="1800" i="1" dirty="0" smtClean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42852"/>
            <a:ext cx="2714644" cy="38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 descr="http://wololo.net/wp-content/uploads/2009/10/fi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857364"/>
            <a:ext cx="4470782" cy="3252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GIF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Bezztrátová komprese</a:t>
            </a:r>
          </a:p>
          <a:p>
            <a:r>
              <a:rPr lang="cs-CZ" sz="1600" b="1" dirty="0" smtClean="0">
                <a:solidFill>
                  <a:schemeClr val="bg1"/>
                </a:solidFill>
              </a:rPr>
              <a:t>Internetový formát pro animaci</a:t>
            </a:r>
            <a:endParaRPr lang="cs-CZ" sz="1600" b="1" dirty="0" smtClean="0"/>
          </a:p>
          <a:p>
            <a:r>
              <a:rPr lang="cs-CZ" sz="1600" dirty="0" smtClean="0"/>
              <a:t>8-bit RGB</a:t>
            </a:r>
          </a:p>
          <a:p>
            <a:r>
              <a:rPr lang="cs-CZ" sz="1600" dirty="0" smtClean="0">
                <a:solidFill>
                  <a:schemeClr val="bg1"/>
                </a:solidFill>
              </a:rPr>
              <a:t>Každý snímek vlastní animace paleta</a:t>
            </a:r>
          </a:p>
          <a:p>
            <a:r>
              <a:rPr lang="cs-CZ" sz="1600" dirty="0" smtClean="0">
                <a:solidFill>
                  <a:schemeClr val="bg1"/>
                </a:solidFill>
              </a:rPr>
              <a:t>Průhlednost</a:t>
            </a:r>
            <a:endParaRPr lang="cs-CZ" sz="1200" dirty="0" smtClean="0">
              <a:solidFill>
                <a:schemeClr val="bg1"/>
              </a:solidFill>
            </a:endParaRPr>
          </a:p>
          <a:p>
            <a:r>
              <a:rPr lang="cs-CZ" sz="1600" dirty="0" smtClean="0"/>
              <a:t>1bit </a:t>
            </a:r>
            <a:r>
              <a:rPr lang="cs-CZ" sz="1600" dirty="0" err="1" smtClean="0"/>
              <a:t>Alfakanál</a:t>
            </a:r>
            <a:endParaRPr lang="cs-CZ" sz="1600" dirty="0" smtClean="0"/>
          </a:p>
          <a:p>
            <a:r>
              <a:rPr lang="cs-CZ" sz="1600" dirty="0" smtClean="0">
                <a:solidFill>
                  <a:schemeClr val="bg1"/>
                </a:solidFill>
              </a:rPr>
              <a:t>Komprese:</a:t>
            </a:r>
          </a:p>
          <a:p>
            <a:pPr lvl="1"/>
            <a:r>
              <a:rPr lang="cs-CZ" sz="1200" dirty="0" smtClean="0">
                <a:solidFill>
                  <a:schemeClr val="bg1"/>
                </a:solidFill>
                <a:hlinkClick r:id="rId3"/>
              </a:rPr>
              <a:t>LZW</a:t>
            </a:r>
            <a:endParaRPr lang="cs-CZ" sz="1200" dirty="0" smtClean="0">
              <a:solidFill>
                <a:schemeClr val="bg1"/>
              </a:solidFill>
            </a:endParaRPr>
          </a:p>
          <a:p>
            <a:r>
              <a:rPr lang="cs-CZ" sz="1600" dirty="0" err="1" smtClean="0">
                <a:solidFill>
                  <a:schemeClr val="bg1"/>
                </a:solidFill>
              </a:rPr>
              <a:t>Metadata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endParaRPr lang="cs-CZ" sz="1600" dirty="0" smtClean="0">
              <a:solidFill>
                <a:schemeClr val="bg1"/>
              </a:solidFill>
            </a:endParaRPr>
          </a:p>
          <a:p>
            <a:endParaRPr lang="cs-CZ" sz="1600" dirty="0" smtClean="0">
              <a:solidFill>
                <a:schemeClr val="bg1"/>
              </a:solidFill>
            </a:endParaRPr>
          </a:p>
          <a:p>
            <a:endParaRPr lang="cs-CZ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sz="1800" i="1" dirty="0" smtClean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42852"/>
            <a:ext cx="2714644" cy="38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 descr="http://sirmi.ic.cz/andel/8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214422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PNG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Bezztrátová komprese</a:t>
            </a:r>
          </a:p>
          <a:p>
            <a:r>
              <a:rPr lang="cs-CZ" sz="1600" b="1" dirty="0" smtClean="0">
                <a:solidFill>
                  <a:schemeClr val="bg1"/>
                </a:solidFill>
              </a:rPr>
              <a:t>Internetový formát</a:t>
            </a:r>
            <a:endParaRPr lang="cs-CZ" sz="1600" b="1" dirty="0" smtClean="0"/>
          </a:p>
          <a:p>
            <a:r>
              <a:rPr lang="cs-CZ" sz="1600" dirty="0" smtClean="0"/>
              <a:t>24-bit RGB</a:t>
            </a:r>
          </a:p>
          <a:p>
            <a:r>
              <a:rPr lang="cs-CZ" sz="1600" dirty="0" smtClean="0">
                <a:solidFill>
                  <a:schemeClr val="bg1"/>
                </a:solidFill>
              </a:rPr>
              <a:t>Průhlednost</a:t>
            </a:r>
            <a:endParaRPr lang="cs-CZ" sz="1200" dirty="0" smtClean="0">
              <a:solidFill>
                <a:schemeClr val="bg1"/>
              </a:solidFill>
            </a:endParaRPr>
          </a:p>
          <a:p>
            <a:r>
              <a:rPr lang="cs-CZ" sz="1600" dirty="0" smtClean="0"/>
              <a:t>8 bitů </a:t>
            </a:r>
            <a:r>
              <a:rPr lang="cs-CZ" sz="1600" dirty="0" err="1" smtClean="0"/>
              <a:t>Alfakanálu</a:t>
            </a:r>
            <a:endParaRPr lang="cs-CZ" sz="1600" dirty="0" smtClean="0"/>
          </a:p>
          <a:p>
            <a:r>
              <a:rPr lang="cs-CZ" sz="1600" dirty="0" smtClean="0">
                <a:solidFill>
                  <a:schemeClr val="bg1"/>
                </a:solidFill>
              </a:rPr>
              <a:t>Komprese:</a:t>
            </a:r>
          </a:p>
          <a:p>
            <a:pPr lvl="1"/>
            <a:r>
              <a:rPr lang="cs-CZ" sz="1200" dirty="0" err="1" smtClean="0">
                <a:solidFill>
                  <a:schemeClr val="bg1"/>
                </a:solidFill>
              </a:rPr>
              <a:t>Deflate</a:t>
            </a:r>
            <a:r>
              <a:rPr lang="cs-CZ" sz="1200" dirty="0" smtClean="0">
                <a:solidFill>
                  <a:schemeClr val="bg1"/>
                </a:solidFill>
              </a:rPr>
              <a:t> – kombinace - </a:t>
            </a:r>
            <a:r>
              <a:rPr lang="cs-CZ" sz="1200" dirty="0" err="1" smtClean="0">
                <a:solidFill>
                  <a:schemeClr val="bg1"/>
                </a:solidFill>
                <a:hlinkClick r:id="rId3"/>
              </a:rPr>
              <a:t>Huffmanova</a:t>
            </a:r>
            <a:r>
              <a:rPr lang="cs-CZ" sz="1200" dirty="0" smtClean="0">
                <a:solidFill>
                  <a:schemeClr val="bg1"/>
                </a:solidFill>
              </a:rPr>
              <a:t>  a </a:t>
            </a:r>
            <a:r>
              <a:rPr lang="cs-CZ" sz="1200" dirty="0" smtClean="0">
                <a:solidFill>
                  <a:schemeClr val="bg1"/>
                </a:solidFill>
                <a:hlinkClick r:id="rId4"/>
              </a:rPr>
              <a:t>LZW</a:t>
            </a:r>
            <a:endParaRPr lang="cs-CZ" sz="1200" dirty="0" smtClean="0">
              <a:solidFill>
                <a:schemeClr val="bg1"/>
              </a:solidFill>
            </a:endParaRPr>
          </a:p>
          <a:p>
            <a:r>
              <a:rPr lang="cs-CZ" sz="1600" dirty="0" err="1" smtClean="0">
                <a:solidFill>
                  <a:schemeClr val="bg1"/>
                </a:solidFill>
              </a:rPr>
              <a:t>Metadata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endParaRPr lang="cs-CZ" sz="1600" dirty="0" smtClean="0">
              <a:solidFill>
                <a:schemeClr val="bg1"/>
              </a:solidFill>
            </a:endParaRPr>
          </a:p>
          <a:p>
            <a:endParaRPr lang="cs-CZ" sz="1600" dirty="0" smtClean="0">
              <a:solidFill>
                <a:schemeClr val="bg1"/>
              </a:solidFill>
            </a:endParaRPr>
          </a:p>
          <a:p>
            <a:endParaRPr lang="cs-CZ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sz="1800" i="1" dirty="0" smtClean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42852"/>
            <a:ext cx="2714644" cy="38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 descr="Barevná kostka s bílým podklade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2071678"/>
            <a:ext cx="1905000" cy="1428750"/>
          </a:xfrm>
          <a:prstGeom prst="rect">
            <a:avLst/>
          </a:prstGeom>
          <a:noFill/>
        </p:spPr>
      </p:pic>
      <p:pic>
        <p:nvPicPr>
          <p:cNvPr id="35844" name="Picture 4" descr="Barevná kostka s šachovnicovým podklade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571876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JPEG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Ztrátová komprese</a:t>
            </a:r>
          </a:p>
          <a:p>
            <a:r>
              <a:rPr lang="cs-CZ" sz="1600" b="1" dirty="0" smtClean="0">
                <a:solidFill>
                  <a:schemeClr val="bg1"/>
                </a:solidFill>
              </a:rPr>
              <a:t>Internetový formát</a:t>
            </a:r>
            <a:endParaRPr lang="cs-CZ" sz="1600" b="1" dirty="0" smtClean="0"/>
          </a:p>
          <a:p>
            <a:r>
              <a:rPr lang="cs-CZ" sz="1600" dirty="0" smtClean="0"/>
              <a:t>24-bit RGB</a:t>
            </a:r>
          </a:p>
          <a:p>
            <a:r>
              <a:rPr lang="cs-CZ" sz="1600" dirty="0" err="1" smtClean="0">
                <a:solidFill>
                  <a:schemeClr val="bg1"/>
                </a:solidFill>
              </a:rPr>
              <a:t>Metadata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b="1" dirty="0" err="1" smtClean="0">
                <a:solidFill>
                  <a:schemeClr val="bg1"/>
                </a:solidFill>
              </a:rPr>
              <a:t>Exif</a:t>
            </a:r>
            <a:endParaRPr lang="cs-CZ" sz="16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sz="1600" dirty="0" smtClean="0">
              <a:solidFill>
                <a:schemeClr val="bg1"/>
              </a:solidFill>
            </a:endParaRPr>
          </a:p>
          <a:p>
            <a:endParaRPr lang="cs-CZ" sz="1600" dirty="0" smtClean="0">
              <a:solidFill>
                <a:schemeClr val="bg1"/>
              </a:solidFill>
            </a:endParaRPr>
          </a:p>
          <a:p>
            <a:endParaRPr lang="cs-CZ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sz="1800" i="1" dirty="0" smtClean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42852"/>
            <a:ext cx="2714644" cy="38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0" name="Picture 2" descr="jpeg1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285860"/>
            <a:ext cx="1857388" cy="1857388"/>
          </a:xfrm>
          <a:prstGeom prst="rect">
            <a:avLst/>
          </a:prstGeom>
          <a:noFill/>
        </p:spPr>
      </p:pic>
      <p:pic>
        <p:nvPicPr>
          <p:cNvPr id="43012" name="Picture 4" descr="jpeg1_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285860"/>
            <a:ext cx="1857388" cy="1857388"/>
          </a:xfrm>
          <a:prstGeom prst="rect">
            <a:avLst/>
          </a:prstGeom>
          <a:noFill/>
        </p:spPr>
      </p:pic>
      <p:pic>
        <p:nvPicPr>
          <p:cNvPr id="43016" name="Picture 8" descr="jpeg1_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1285860"/>
            <a:ext cx="1857388" cy="1857388"/>
          </a:xfrm>
          <a:prstGeom prst="rect">
            <a:avLst/>
          </a:prstGeom>
          <a:noFill/>
        </p:spPr>
      </p:pic>
      <p:pic>
        <p:nvPicPr>
          <p:cNvPr id="43018" name="Picture 10" descr="jpeg1_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3143248"/>
            <a:ext cx="1857388" cy="1857388"/>
          </a:xfrm>
          <a:prstGeom prst="rect">
            <a:avLst/>
          </a:prstGeom>
          <a:noFill/>
        </p:spPr>
      </p:pic>
      <p:pic>
        <p:nvPicPr>
          <p:cNvPr id="43020" name="Picture 12" descr="jpeg1_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3143248"/>
            <a:ext cx="1857388" cy="1857388"/>
          </a:xfrm>
          <a:prstGeom prst="rect">
            <a:avLst/>
          </a:prstGeom>
          <a:noFill/>
        </p:spPr>
      </p:pic>
      <p:pic>
        <p:nvPicPr>
          <p:cNvPr id="43022" name="Picture 14" descr="jpeg1_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3143248"/>
            <a:ext cx="1857388" cy="1857388"/>
          </a:xfrm>
          <a:prstGeom prst="rect">
            <a:avLst/>
          </a:prstGeom>
          <a:noFill/>
        </p:spPr>
      </p:pic>
      <p:pic>
        <p:nvPicPr>
          <p:cNvPr id="43026" name="Picture 18" descr="http://demonstrations.wolfram.com/JPEGCompressionAlgorithm/HTMLImages/index.en/popup_2.jpg"/>
          <p:cNvPicPr>
            <a:picLocks noChangeAspect="1" noChangeArrowheads="1"/>
          </p:cNvPicPr>
          <p:nvPr/>
        </p:nvPicPr>
        <p:blipFill>
          <a:blip r:embed="rId10" cstate="print"/>
          <a:srcRect l="24360" t="7949" r="3846" b="6595"/>
          <a:stretch>
            <a:fillRect/>
          </a:stretch>
        </p:blipFill>
        <p:spPr bwMode="auto">
          <a:xfrm>
            <a:off x="0" y="3786166"/>
            <a:ext cx="400049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r>
              <a:rPr lang="cs-CZ" smtClean="0"/>
              <a:t>Použité zdroje</a:t>
            </a:r>
          </a:p>
        </p:txBody>
      </p:sp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Pokud není uvedeno jinak, použitý materiál je z vlastních zdrojů autora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cs.wikipedia.org/wiki/Rastrov%C3%A1_grafika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http://mamarazzischool.blogspot.cz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phototv.cz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/index.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php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?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page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=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cataltxt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&amp;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grouptxt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=1&amp;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recid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=38&amp;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lang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=CZ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cs.wikipedia.org/wiki/BMP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sirmi.ic.cz/andel4.html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http://www.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root.cz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clanky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jpeg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kral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rastrovych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grafickych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formatu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/#k07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142875"/>
            <a:ext cx="27146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Words>207</Words>
  <Application>Microsoft Office PowerPoint</Application>
  <PresentationFormat>Předvádění na obrazovce (4:3)</PresentationFormat>
  <Paragraphs>105</Paragraphs>
  <Slides>9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Vrchol</vt:lpstr>
      <vt:lpstr>Snímek 1</vt:lpstr>
      <vt:lpstr>Rastrová grafika</vt:lpstr>
      <vt:lpstr>RAW</vt:lpstr>
      <vt:lpstr>TIFF</vt:lpstr>
      <vt:lpstr>BMP</vt:lpstr>
      <vt:lpstr>GIF</vt:lpstr>
      <vt:lpstr>PNG</vt:lpstr>
      <vt:lpstr>JPEG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Pisvejcsc</dc:creator>
  <cp:lastModifiedBy>Pisvejcsc</cp:lastModifiedBy>
  <cp:revision>54</cp:revision>
  <dcterms:created xsi:type="dcterms:W3CDTF">2012-06-29T04:39:45Z</dcterms:created>
  <dcterms:modified xsi:type="dcterms:W3CDTF">2012-09-30T18:55:35Z</dcterms:modified>
</cp:coreProperties>
</file>