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kostlan.blog.respekt.ihned.cz/c1-45968690-to-je-prece-pokrok-pokrok-pokro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Vývojová řada člověka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Vývojová řada člověka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Australopitékus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Homo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habilis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Homo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erectus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Homo sapiens, Homo sapiens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sapiens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Počátky lidstva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Stejně jako všechny formy života na Zemi i člověk prošel evolucí.</a:t>
            </a:r>
          </a:p>
          <a:p>
            <a:r>
              <a:rPr lang="cs-CZ" dirty="0" smtClean="0"/>
              <a:t>První doklady o existenci společného prapředka člověka i </a:t>
            </a:r>
            <a:r>
              <a:rPr lang="cs-CZ" dirty="0" err="1" smtClean="0"/>
              <a:t>lidoopů</a:t>
            </a:r>
            <a:r>
              <a:rPr lang="cs-CZ" dirty="0" smtClean="0"/>
              <a:t> pochází z Egypta.</a:t>
            </a:r>
          </a:p>
          <a:p>
            <a:r>
              <a:rPr lang="cs-CZ" dirty="0" smtClean="0"/>
              <a:t>Před 35 miliony let zde žil asi 6 kg vážící primát zvaný dnes </a:t>
            </a:r>
            <a:r>
              <a:rPr lang="cs-CZ" dirty="0" err="1" smtClean="0"/>
              <a:t>egyptopitékus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Australopitékus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363272" cy="4525963"/>
          </a:xfrm>
        </p:spPr>
        <p:txBody>
          <a:bodyPr/>
          <a:lstStyle/>
          <a:p>
            <a:r>
              <a:rPr lang="cs-CZ" dirty="0" smtClean="0"/>
              <a:t>Jižní opice</a:t>
            </a:r>
          </a:p>
          <a:p>
            <a:r>
              <a:rPr lang="cs-CZ" dirty="0" smtClean="0"/>
              <a:t>Před 3-4 miliony let</a:t>
            </a:r>
          </a:p>
          <a:p>
            <a:r>
              <a:rPr lang="cs-CZ" dirty="0" smtClean="0"/>
              <a:t>Různé druhy (a.</a:t>
            </a:r>
            <a:r>
              <a:rPr lang="cs-CZ" dirty="0" err="1" smtClean="0"/>
              <a:t>afarensis</a:t>
            </a:r>
            <a:r>
              <a:rPr lang="cs-CZ" dirty="0" smtClean="0"/>
              <a:t>, </a:t>
            </a:r>
            <a:r>
              <a:rPr lang="cs-CZ" dirty="0" err="1" smtClean="0"/>
              <a:t>africanus</a:t>
            </a:r>
            <a:r>
              <a:rPr lang="cs-CZ" dirty="0" smtClean="0"/>
              <a:t>, </a:t>
            </a:r>
            <a:r>
              <a:rPr lang="cs-CZ" dirty="0" err="1" smtClean="0"/>
              <a:t>robustus</a:t>
            </a:r>
            <a:r>
              <a:rPr lang="cs-CZ" dirty="0" smtClean="0"/>
              <a:t>…)</a:t>
            </a:r>
          </a:p>
          <a:p>
            <a:r>
              <a:rPr lang="cs-CZ" dirty="0" smtClean="0"/>
              <a:t>Nálezy pochází z Etiopie, </a:t>
            </a:r>
            <a:r>
              <a:rPr lang="cs-CZ" dirty="0" err="1" smtClean="0"/>
              <a:t>Tanzánie</a:t>
            </a:r>
            <a:r>
              <a:rPr lang="cs-CZ" dirty="0" smtClean="0"/>
              <a:t>, Keni, JAR</a:t>
            </a:r>
          </a:p>
          <a:p>
            <a:r>
              <a:rPr lang="cs-CZ" dirty="0" smtClean="0"/>
              <a:t>Žil na rozhraní lesů a savany</a:t>
            </a:r>
          </a:p>
          <a:p>
            <a:r>
              <a:rPr lang="cs-CZ" dirty="0" smtClean="0"/>
              <a:t>Výška cca 1,5 m a váha kolem 50 kg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Homo </a:t>
            </a:r>
            <a:r>
              <a:rPr lang="cs-CZ" dirty="0" err="1" smtClean="0"/>
              <a:t>habilis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Člověk zručný</a:t>
            </a:r>
          </a:p>
          <a:p>
            <a:r>
              <a:rPr lang="cs-CZ" dirty="0" smtClean="0"/>
              <a:t>Před 2,5 miliony let</a:t>
            </a:r>
          </a:p>
          <a:p>
            <a:r>
              <a:rPr lang="cs-CZ" dirty="0" smtClean="0"/>
              <a:t>Nálezy pochází opět z Afriky (Keňa)</a:t>
            </a:r>
          </a:p>
          <a:p>
            <a:r>
              <a:rPr lang="cs-CZ" dirty="0" smtClean="0"/>
              <a:t>Palec v  opozici – lepší uchopování předmětů</a:t>
            </a:r>
          </a:p>
          <a:p>
            <a:r>
              <a:rPr lang="cs-CZ" dirty="0" smtClean="0"/>
              <a:t>První výrobce v dějinách lidstva</a:t>
            </a:r>
          </a:p>
          <a:p>
            <a:r>
              <a:rPr lang="cs-CZ" dirty="0" smtClean="0"/>
              <a:t>Štípáním a otloukáním zhotovuje jednoduché kamenné či kostěné nástroje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Homo </a:t>
            </a:r>
            <a:r>
              <a:rPr lang="cs-CZ" dirty="0" err="1" smtClean="0"/>
              <a:t>erectus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60557"/>
            <a:ext cx="8496944" cy="4525963"/>
          </a:xfrm>
        </p:spPr>
        <p:txBody>
          <a:bodyPr/>
          <a:lstStyle/>
          <a:p>
            <a:r>
              <a:rPr lang="cs-CZ" dirty="0" smtClean="0"/>
              <a:t>Člověk vzpřímený</a:t>
            </a:r>
          </a:p>
          <a:p>
            <a:r>
              <a:rPr lang="cs-CZ" dirty="0" smtClean="0"/>
              <a:t>Před 2 miliony let</a:t>
            </a:r>
          </a:p>
          <a:p>
            <a:r>
              <a:rPr lang="cs-CZ" dirty="0" smtClean="0"/>
              <a:t>Šíří se do Asie a Evropy (u nás např. </a:t>
            </a:r>
            <a:r>
              <a:rPr lang="cs-CZ" dirty="0" err="1" smtClean="0"/>
              <a:t>Přezletice</a:t>
            </a:r>
            <a:r>
              <a:rPr lang="cs-CZ" dirty="0" smtClean="0"/>
              <a:t>)</a:t>
            </a:r>
          </a:p>
          <a:p>
            <a:r>
              <a:rPr lang="cs-CZ" dirty="0" smtClean="0"/>
              <a:t>Zkrácení obličejové části a vytvoření mohutných nadočnicových oblouků</a:t>
            </a:r>
          </a:p>
          <a:p>
            <a:r>
              <a:rPr lang="cs-CZ" dirty="0" smtClean="0"/>
              <a:t>Využívá oheň a staví jednoduché příbytky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Homo sapiens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435280" cy="4525963"/>
          </a:xfrm>
        </p:spPr>
        <p:txBody>
          <a:bodyPr/>
          <a:lstStyle/>
          <a:p>
            <a:r>
              <a:rPr lang="cs-CZ" dirty="0" smtClean="0"/>
              <a:t>Člověk rozumný</a:t>
            </a:r>
          </a:p>
          <a:p>
            <a:r>
              <a:rPr lang="cs-CZ" dirty="0" smtClean="0"/>
              <a:t>Před 200 000 lety</a:t>
            </a:r>
          </a:p>
          <a:p>
            <a:r>
              <a:rPr lang="cs-CZ" dirty="0" smtClean="0"/>
              <a:t>Kromaňonci  x  neandrtálci</a:t>
            </a:r>
          </a:p>
          <a:p>
            <a:r>
              <a:rPr lang="cs-CZ" dirty="0" smtClean="0"/>
              <a:t>Výroba dokonalejších nástrojů (škrabadla, rydla, hroty…)</a:t>
            </a:r>
          </a:p>
          <a:p>
            <a:r>
              <a:rPr lang="cs-CZ" dirty="0" smtClean="0"/>
              <a:t>Pohřbívání mrtvých</a:t>
            </a:r>
          </a:p>
          <a:p>
            <a:r>
              <a:rPr lang="cs-CZ" dirty="0" smtClean="0"/>
              <a:t>Schopnost rozdělávat oheň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Homo sapiens </a:t>
            </a:r>
            <a:r>
              <a:rPr lang="cs-CZ" dirty="0" err="1" smtClean="0"/>
              <a:t>sapiens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60557"/>
            <a:ext cx="8640960" cy="4525963"/>
          </a:xfrm>
        </p:spPr>
        <p:txBody>
          <a:bodyPr/>
          <a:lstStyle/>
          <a:p>
            <a:r>
              <a:rPr lang="cs-CZ" dirty="0" smtClean="0"/>
              <a:t>Člověk dnešního typu</a:t>
            </a:r>
          </a:p>
          <a:p>
            <a:r>
              <a:rPr lang="cs-CZ" dirty="0" smtClean="0"/>
              <a:t>Před 40 000 let</a:t>
            </a:r>
          </a:p>
          <a:p>
            <a:r>
              <a:rPr lang="cs-CZ" dirty="0" smtClean="0"/>
              <a:t>Rozšíření do Ameriky a Austrálie</a:t>
            </a:r>
          </a:p>
          <a:p>
            <a:r>
              <a:rPr lang="cs-CZ" dirty="0" smtClean="0"/>
              <a:t>Působením místních podmínek vznikají rasy – běloši, černoši, </a:t>
            </a:r>
            <a:r>
              <a:rPr lang="cs-CZ" dirty="0" err="1" smtClean="0"/>
              <a:t>mongoloidi</a:t>
            </a:r>
            <a:r>
              <a:rPr lang="cs-CZ" dirty="0" smtClean="0"/>
              <a:t>.</a:t>
            </a:r>
          </a:p>
          <a:p>
            <a:r>
              <a:rPr lang="cs-CZ" dirty="0" smtClean="0"/>
              <a:t>Dokonalé nástroje, umělecké cítění, artikulovaná řeč, úcta k zemřelým</a:t>
            </a:r>
          </a:p>
          <a:p>
            <a:r>
              <a:rPr lang="cs-CZ" dirty="0" smtClean="0"/>
              <a:t>Naleziště např. Dolní Věstonice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Vývojová řada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19983421_4_enu32x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2060848"/>
            <a:ext cx="6192688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http://kostlan.blog.respekt.ihned.cz/c1-45968690-to-je-prece-pokrok-pokrok-pokrok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304</Words>
  <Application>Microsoft Office PowerPoint</Application>
  <PresentationFormat>Předvádění na obrazovce (4:3)</PresentationFormat>
  <Paragraphs>62</Paragraphs>
  <Slides>9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Počátky lidstva</vt:lpstr>
      <vt:lpstr>Australopitékus</vt:lpstr>
      <vt:lpstr>Homo habilis</vt:lpstr>
      <vt:lpstr>Homo erectus</vt:lpstr>
      <vt:lpstr>Homo sapiens</vt:lpstr>
      <vt:lpstr>Homo sapiens sapiens</vt:lpstr>
      <vt:lpstr>Vývojová řada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23</cp:revision>
  <dcterms:created xsi:type="dcterms:W3CDTF">2012-06-29T04:39:45Z</dcterms:created>
  <dcterms:modified xsi:type="dcterms:W3CDTF">2012-10-01T21:05:06Z</dcterms:modified>
</cp:coreProperties>
</file>