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0" r:id="rId1"/>
  </p:sldMasterIdLst>
  <p:notesMasterIdLst>
    <p:notesMasterId r:id="rId10"/>
  </p:notesMasterIdLst>
  <p:handoutMasterIdLst>
    <p:handoutMasterId r:id="rId11"/>
  </p:handout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58" r:id="rId9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Styl s motivem 1 – zvýraznění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Styl s motivem 1 – zvýraznění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69C7853C-536D-4A76-A0AE-DD22124D55A5}" styleName="Styl s motivem 1 – zvýraznění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35758FB7-9AC5-4552-8A53-C91805E547FA}" styleName="Styl s motivem 1 – zvýraznění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2D5ABB26-0587-4C30-8999-92F81FD0307C}" styleName="Bez stylu, bez mřížky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Bez stylu, mřížka tabulky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F2DE63D5-997A-4646-A377-4702673A728D}" styleName="Světlý styl 2 – zvýraznění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17292A2E-F333-43FB-9621-5CBBE7FDCDCB}" styleName="Světlý styl 2 – zvýraznění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5A111915-BE36-4E01-A7E5-04B1672EAD32}" styleName="Světlý styl 2 – zvýraznění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3A2EAA-2B25-42F6-89F8-4D863B14714A}" type="datetimeFigureOut">
              <a:rPr lang="cs-CZ" smtClean="0"/>
              <a:pPr/>
              <a:t>1.10.2012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410D45D-5013-4B53-9FC2-8F9731A3E6E6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CD4BF1B-5B98-4D4E-84AA-7AB50E6DF59E}" type="datetimeFigureOut">
              <a:rPr lang="cs-CZ" smtClean="0"/>
              <a:pPr/>
              <a:t>1.10.2012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576810C-2B35-4478-B47F-A94C6FC34C9A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A6CB70-F1F8-4EE5-B58A-55FA0D1FF200}" type="datetime1">
              <a:rPr lang="cs-CZ" smtClean="0"/>
              <a:pPr/>
              <a:t>1.10.2012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3A77A2-11AE-4583-8216-D29260538A07}" type="datetime1">
              <a:rPr lang="cs-CZ" smtClean="0"/>
              <a:pPr/>
              <a:t>1.10.2012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094D47-78F6-4A37-BFFF-2F98B0949A9F}" type="datetime1">
              <a:rPr lang="cs-CZ" smtClean="0"/>
              <a:pPr/>
              <a:t>1.10.2012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9B16B7-A67B-4C2C-A09B-7BEC808B7F57}" type="datetime1">
              <a:rPr lang="cs-CZ" smtClean="0"/>
              <a:pPr/>
              <a:t>1.10.2012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08208B-E627-47F0-A209-F1B75CEF4154}" type="datetime1">
              <a:rPr lang="cs-CZ" smtClean="0"/>
              <a:pPr/>
              <a:t>1.10.2012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25251-5379-4EEC-B9B2-A456078B1B29}" type="datetime1">
              <a:rPr lang="cs-CZ" smtClean="0"/>
              <a:pPr/>
              <a:t>1.10.2012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27557-AE08-4389-A410-54E4196C9892}" type="datetime1">
              <a:rPr lang="cs-CZ" smtClean="0"/>
              <a:pPr/>
              <a:t>1.10.2012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66F905-2058-4B91-975B-411ECB34E8FE}" type="datetime1">
              <a:rPr lang="cs-CZ" smtClean="0"/>
              <a:pPr/>
              <a:t>1.10.2012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F399A-11A1-4792-B159-D0DC243A48FA}" type="datetime1">
              <a:rPr lang="cs-CZ" smtClean="0"/>
              <a:pPr/>
              <a:t>1.10.2012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B5DA10-043A-4AAD-BB2A-475849BCBE20}" type="datetime1">
              <a:rPr lang="cs-CZ" smtClean="0"/>
              <a:pPr/>
              <a:t>1.10.2012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FAC1D1-A2C3-43BE-8C1D-C5A89DB4029B}" type="datetime1">
              <a:rPr lang="cs-CZ" smtClean="0"/>
              <a:pPr/>
              <a:t>1.10.2012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E73932-C3F5-4A6B-BEE5-2FE61DB16B05}" type="datetime1">
              <a:rPr lang="cs-CZ" smtClean="0"/>
              <a:pPr/>
              <a:t>1.10.2012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trubadur.blog.cz/" TargetMode="External"/><Relationship Id="rId2" Type="http://schemas.openxmlformats.org/officeDocument/2006/relationships/hyperlink" Target="http://www.imperialteutonicorder.com/id84.html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228600" y="228600"/>
            <a:ext cx="6705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cs-CZ" sz="3600" dirty="0" smtClean="0">
                <a:latin typeface="Calibri" pitchFamily="34" charset="0"/>
              </a:rPr>
              <a:t>Rytířská a dvorská kultura </a:t>
            </a:r>
            <a:endParaRPr lang="cs-CZ" sz="3600" dirty="0">
              <a:latin typeface="Calibri" pitchFamily="34" charset="0"/>
            </a:endParaRP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76400" y="4895869"/>
            <a:ext cx="5715000" cy="1247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Picture 3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aphicFrame>
        <p:nvGraphicFramePr>
          <p:cNvPr id="15" name="Group 4"/>
          <p:cNvGraphicFramePr>
            <a:graphicFrameLocks noGrp="1"/>
          </p:cNvGraphicFramePr>
          <p:nvPr/>
        </p:nvGraphicFramePr>
        <p:xfrm>
          <a:off x="1500166" y="1785926"/>
          <a:ext cx="6497638" cy="2581276"/>
        </p:xfrm>
        <a:graphic>
          <a:graphicData uri="http://schemas.openxmlformats.org/drawingml/2006/table">
            <a:tbl>
              <a:tblPr firstCol="1" bandRow="1">
                <a:tableStyleId>{3C2FFA5D-87B4-456A-9821-1D502468CF0F}</a:tableStyleId>
              </a:tblPr>
              <a:tblGrid>
                <a:gridCol w="1857364"/>
                <a:gridCol w="4640274"/>
              </a:tblGrid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kern="1200" cap="none" normalizeH="0" baseline="0" dirty="0" smtClean="0">
                          <a:ln>
                            <a:noFill/>
                          </a:ln>
                          <a:effectLst/>
                        </a:rPr>
                        <a:t>Číslo projektu:</a:t>
                      </a:r>
                      <a:endParaRPr kumimoji="0" lang="cs-CZ" sz="1400" b="1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lang="cs-CZ" sz="1400" dirty="0" smtClean="0"/>
                        <a:t>CZ.1.07/1.5.00/34.0465 </a:t>
                      </a:r>
                      <a:endParaRPr kumimoji="0" lang="cs-CZ" sz="14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Vzdělávací celek:</a:t>
                      </a:r>
                      <a:endParaRPr kumimoji="0" lang="cs-CZ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kumimoji="0" lang="cs-CZ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  <a:cs typeface="+mn-cs"/>
                        </a:rPr>
                        <a:t>Společenskovědní vzdělávání</a:t>
                      </a:r>
                      <a:r>
                        <a:rPr kumimoji="0" lang="cs-CZ" sz="14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 </a:t>
                      </a:r>
                      <a:endParaRPr kumimoji="0" 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Tematický okruh:</a:t>
                      </a:r>
                      <a:endParaRPr kumimoji="0" lang="cs-CZ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Dějepis</a:t>
                      </a:r>
                      <a:endParaRPr kumimoji="0" 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Téma:</a:t>
                      </a:r>
                      <a:endParaRPr kumimoji="0" lang="cs-CZ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Rytířská a dvorská kultura</a:t>
                      </a:r>
                      <a:endParaRPr kumimoji="0" 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8580" marR="68580" marT="0" marB="0" horzOverflow="overflow"/>
                </a:tc>
              </a:tr>
              <a:tr h="2238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Ročník:</a:t>
                      </a:r>
                      <a:endParaRPr kumimoji="0" lang="cs-CZ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  <a:cs typeface="+mn-cs"/>
                        </a:rPr>
                        <a:t>1.</a:t>
                      </a:r>
                      <a:endParaRPr kumimoji="0" lang="cs-CZ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</a:tr>
              <a:tr h="2238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Jméno autora:</a:t>
                      </a:r>
                      <a:endParaRPr kumimoji="0" lang="cs-CZ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kumimoji="0" lang="cs-CZ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  <a:cs typeface="+mn-cs"/>
                        </a:rPr>
                        <a:t>Michal Cikán</a:t>
                      </a:r>
                      <a:endParaRPr kumimoji="0" lang="cs-CZ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</a:tr>
              <a:tr h="177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Vytvořeno dne:</a:t>
                      </a:r>
                      <a:endParaRPr kumimoji="0" lang="cs-CZ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  <a:cs typeface="+mn-cs"/>
                        </a:rPr>
                        <a:t>31. 8. </a:t>
                      </a:r>
                      <a:r>
                        <a:rPr kumimoji="0" lang="cs-CZ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  <a:cs typeface="+mn-cs"/>
                        </a:rPr>
                        <a:t>2012</a:t>
                      </a:r>
                      <a:endParaRPr kumimoji="0" 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Anotace</a:t>
                      </a:r>
                      <a:endParaRPr kumimoji="0" lang="cs-CZ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kumimoji="0" lang="cs-CZ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  <a:cs typeface="+mn-cs"/>
                        </a:rPr>
                        <a:t>Počátky rytířství, rytíř ve vrcholném středověku, život rytíře, dvorská zábava</a:t>
                      </a:r>
                      <a:endParaRPr kumimoji="0" 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Metodický pokyn</a:t>
                      </a:r>
                      <a:endParaRPr kumimoji="0" lang="cs-CZ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kumimoji="0" lang="cs-CZ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Digitální podpora výkladu učitele obohacená o obrázky s odkazy do internetu</a:t>
                      </a:r>
                      <a:endParaRPr kumimoji="0" 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8580" marR="68580" marT="0" marB="0" horzOverflow="overflow"/>
                </a:tc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428612"/>
            <a:ext cx="8229600" cy="1143000"/>
          </a:xfrm>
        </p:spPr>
        <p:txBody>
          <a:bodyPr/>
          <a:lstStyle/>
          <a:p>
            <a:r>
              <a:rPr lang="cs-CZ" dirty="0" smtClean="0"/>
              <a:t>Počátky rytířství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51520" y="1760557"/>
            <a:ext cx="8568952" cy="4525963"/>
          </a:xfrm>
        </p:spPr>
        <p:txBody>
          <a:bodyPr/>
          <a:lstStyle/>
          <a:p>
            <a:r>
              <a:rPr lang="cs-CZ" dirty="0" smtClean="0"/>
              <a:t>Ke vzniku rytířské kultury přispěly hlavně velké vojenské výpravy proti nevěřícím v 11. a 12. stol.</a:t>
            </a:r>
          </a:p>
          <a:p>
            <a:r>
              <a:rPr lang="cs-CZ" dirty="0" smtClean="0"/>
              <a:t>Duchovní rozměr křesťanství se v činnosti středověké šlechty propojuje s vojenským posláním (šíření víry mečem)</a:t>
            </a:r>
          </a:p>
          <a:p>
            <a:r>
              <a:rPr lang="cs-CZ" dirty="0" smtClean="0"/>
              <a:t>Z prolnutí obou složek potom vyrůstaly i nároky na chování opravdového rytíře  </a:t>
            </a:r>
            <a:endParaRPr lang="cs-CZ" dirty="0"/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428612"/>
            <a:ext cx="8229600" cy="1143000"/>
          </a:xfrm>
        </p:spPr>
        <p:txBody>
          <a:bodyPr/>
          <a:lstStyle/>
          <a:p>
            <a:r>
              <a:rPr lang="cs-CZ" dirty="0" smtClean="0"/>
              <a:t>Rytíř ve vrcholném středověku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760557"/>
            <a:ext cx="8229600" cy="4525963"/>
          </a:xfrm>
        </p:spPr>
        <p:txBody>
          <a:bodyPr/>
          <a:lstStyle/>
          <a:p>
            <a:r>
              <a:rPr lang="cs-CZ" dirty="0" smtClean="0"/>
              <a:t>Nikdo se rytířem nerodil, musel si to zasloužit svými skutky a vystupováním</a:t>
            </a:r>
          </a:p>
          <a:p>
            <a:r>
              <a:rPr lang="cs-CZ" dirty="0" smtClean="0"/>
              <a:t>Obřad pasování na rytíře a skládání přísahy</a:t>
            </a:r>
          </a:p>
          <a:p>
            <a:r>
              <a:rPr lang="cs-CZ" dirty="0" smtClean="0"/>
              <a:t>Rytířské atributy: přílba, meč, štít, ostruhy, erb a heslo</a:t>
            </a:r>
          </a:p>
          <a:p>
            <a:r>
              <a:rPr lang="cs-CZ" dirty="0" smtClean="0"/>
              <a:t>Nejvyšší hodnoty jsou čest a věrnost, případně ještě štědrost a ochrana poskytovaná vdovám, sirotkům a bezbranným</a:t>
            </a:r>
            <a:endParaRPr lang="cs-CZ" dirty="0"/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428612"/>
            <a:ext cx="8229600" cy="1143000"/>
          </a:xfrm>
        </p:spPr>
        <p:txBody>
          <a:bodyPr/>
          <a:lstStyle/>
          <a:p>
            <a:r>
              <a:rPr lang="cs-CZ" dirty="0" smtClean="0"/>
              <a:t>Život rytíře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79512" y="1760557"/>
            <a:ext cx="8784976" cy="4525963"/>
          </a:xfrm>
        </p:spPr>
        <p:txBody>
          <a:bodyPr>
            <a:normAutofit lnSpcReduction="10000"/>
          </a:bodyPr>
          <a:lstStyle/>
          <a:p>
            <a:r>
              <a:rPr lang="cs-CZ" dirty="0" smtClean="0"/>
              <a:t>Ne všichni rytíři byli bohatí, každý však měl vlastnit koně, patřičné zbraně (kopí a meč) a zbroj (přilba, štít, brnění)</a:t>
            </a:r>
          </a:p>
          <a:p>
            <a:r>
              <a:rPr lang="cs-CZ" dirty="0" smtClean="0"/>
              <a:t>Takto vyzbrojeni bojovali rytíři v četných bitvách</a:t>
            </a:r>
          </a:p>
          <a:p>
            <a:r>
              <a:rPr lang="cs-CZ" dirty="0" smtClean="0"/>
              <a:t>Dobrým prostředkem k udržení kondice byl lov</a:t>
            </a:r>
          </a:p>
          <a:p>
            <a:r>
              <a:rPr lang="cs-CZ" dirty="0" smtClean="0"/>
              <a:t>Za prověrku rytířských dovedností byly považovány turnaje konané při slavnostních příležitostech</a:t>
            </a:r>
          </a:p>
          <a:p>
            <a:r>
              <a:rPr lang="cs-CZ" dirty="0" smtClean="0"/>
              <a:t>Patronem rytířů byl sv. Jiří</a:t>
            </a:r>
            <a:endParaRPr lang="cs-CZ" dirty="0"/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428612"/>
            <a:ext cx="8229600" cy="1143000"/>
          </a:xfrm>
        </p:spPr>
        <p:txBody>
          <a:bodyPr/>
          <a:lstStyle/>
          <a:p>
            <a:r>
              <a:rPr lang="cs-CZ" dirty="0" smtClean="0"/>
              <a:t>Dvorská zábava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760557"/>
            <a:ext cx="8229600" cy="4525963"/>
          </a:xfrm>
        </p:spPr>
        <p:txBody>
          <a:bodyPr/>
          <a:lstStyle/>
          <a:p>
            <a:r>
              <a:rPr lang="cs-CZ" dirty="0" smtClean="0"/>
              <a:t>Na dvorské zábavy přicházeli různí umělci (kejklíři, akrobaté), zvláště oblíbení však byli básníci, hudebníci a skladatelé v jedné osobě nazývaní trubadúři, truvéři či </a:t>
            </a:r>
            <a:r>
              <a:rPr lang="cs-CZ" dirty="0" err="1" smtClean="0"/>
              <a:t>minnesangři</a:t>
            </a:r>
            <a:endParaRPr lang="cs-CZ" dirty="0" smtClean="0"/>
          </a:p>
          <a:p>
            <a:r>
              <a:rPr lang="cs-CZ" dirty="0" smtClean="0"/>
              <a:t>Recitátoři pak přednášeli dlouhé veršované skladby o slavných bojovnících, které rytíři pokládali za své vzory (o Artušovi, Rolandovi, </a:t>
            </a:r>
            <a:r>
              <a:rPr lang="cs-CZ" dirty="0" err="1" smtClean="0"/>
              <a:t>Cidovi</a:t>
            </a:r>
            <a:r>
              <a:rPr lang="cs-CZ" dirty="0" smtClean="0"/>
              <a:t> či Alexandrovi)</a:t>
            </a:r>
            <a:endParaRPr lang="cs-CZ" dirty="0"/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428612"/>
            <a:ext cx="8229600" cy="1143000"/>
          </a:xfrm>
        </p:spPr>
        <p:txBody>
          <a:bodyPr/>
          <a:lstStyle/>
          <a:p>
            <a:r>
              <a:rPr lang="cs-CZ" dirty="0" smtClean="0"/>
              <a:t>svatý Jiří a drak</a:t>
            </a:r>
            <a:endParaRPr lang="cs-CZ" dirty="0"/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6" name="Picture 2" descr="C:\Users\uživatel\Pictures\a1111.jpg"/>
          <p:cNvPicPr>
            <a:picLocks noGrp="1" noChangeAspect="1" noChangeArrowheads="1"/>
          </p:cNvPicPr>
          <p:nvPr>
            <p:ph idx="1"/>
          </p:nvPr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691680" y="1556792"/>
            <a:ext cx="5832648" cy="475252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428612"/>
            <a:ext cx="8229600" cy="1143000"/>
          </a:xfrm>
        </p:spPr>
        <p:txBody>
          <a:bodyPr/>
          <a:lstStyle/>
          <a:p>
            <a:r>
              <a:rPr lang="cs-CZ" dirty="0" smtClean="0"/>
              <a:t>Trubadúr</a:t>
            </a:r>
            <a:endParaRPr lang="cs-CZ" dirty="0"/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0" name="Picture 2" descr="C:\Users\uživatel\Pictures\17752da555_34745932_o2.jpg"/>
          <p:cNvPicPr>
            <a:picLocks noGrp="1" noChangeAspect="1" noChangeArrowheads="1"/>
          </p:cNvPicPr>
          <p:nvPr>
            <p:ph idx="1"/>
          </p:nvPr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483768" y="1628800"/>
            <a:ext cx="4104456" cy="496855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428604"/>
            <a:ext cx="8229600" cy="1143000"/>
          </a:xfrm>
        </p:spPr>
        <p:txBody>
          <a:bodyPr/>
          <a:lstStyle/>
          <a:p>
            <a:r>
              <a:rPr lang="cs-CZ" dirty="0" smtClean="0"/>
              <a:t>Použité zdroje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0" lang="cs-CZ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Pokud není uvedeno jinak, použitý materiál je z vlastních zdrojů autora</a:t>
            </a:r>
          </a:p>
          <a:p>
            <a:pPr lvl="0"/>
            <a:r>
              <a:rPr lang="cs-CZ" sz="2000" dirty="0" smtClean="0">
                <a:latin typeface="Times New Roman" pitchFamily="18" charset="0"/>
                <a:cs typeface="Times New Roman" pitchFamily="18" charset="0"/>
                <a:hlinkClick r:id="rId2"/>
              </a:rPr>
              <a:t>http://www.</a:t>
            </a:r>
            <a:r>
              <a:rPr lang="cs-CZ" sz="2000" dirty="0" err="1" smtClean="0">
                <a:latin typeface="Times New Roman" pitchFamily="18" charset="0"/>
                <a:cs typeface="Times New Roman" pitchFamily="18" charset="0"/>
                <a:hlinkClick r:id="rId2"/>
              </a:rPr>
              <a:t>imperialteutonicorder.com</a:t>
            </a:r>
            <a:r>
              <a:rPr lang="cs-CZ" sz="2000" dirty="0" smtClean="0">
                <a:latin typeface="Times New Roman" pitchFamily="18" charset="0"/>
                <a:cs typeface="Times New Roman" pitchFamily="18" charset="0"/>
                <a:hlinkClick r:id="rId2"/>
              </a:rPr>
              <a:t>/id84.html</a:t>
            </a:r>
            <a:endParaRPr lang="cs-CZ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cs-CZ" sz="2000" dirty="0" smtClean="0">
                <a:latin typeface="Times New Roman" pitchFamily="18" charset="0"/>
                <a:cs typeface="Times New Roman" pitchFamily="18" charset="0"/>
                <a:hlinkClick r:id="rId3"/>
              </a:rPr>
              <a:t>http://trubadur.blog.cz/</a:t>
            </a:r>
            <a:endParaRPr lang="cs-CZ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endParaRPr lang="cs-CZ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endParaRPr kumimoji="0" lang="cs-CZ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lvl="0">
              <a:buNone/>
            </a:pPr>
            <a:endParaRPr kumimoji="0" lang="cs-CZ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  <a:p>
            <a:endParaRPr lang="cs-CZ" dirty="0"/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93</TotalTime>
  <Words>307</Words>
  <Application>Microsoft Office PowerPoint</Application>
  <PresentationFormat>Předvádění na obrazovce (4:3)</PresentationFormat>
  <Paragraphs>45</Paragraphs>
  <Slides>8</Slides>
  <Notes>7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8</vt:i4>
      </vt:variant>
    </vt:vector>
  </HeadingPairs>
  <TitlesOfParts>
    <vt:vector size="9" baseType="lpstr">
      <vt:lpstr>Motiv sady Office</vt:lpstr>
      <vt:lpstr>Snímek 1</vt:lpstr>
      <vt:lpstr>Počátky rytířství</vt:lpstr>
      <vt:lpstr>Rytíř ve vrcholném středověku</vt:lpstr>
      <vt:lpstr>Život rytíře</vt:lpstr>
      <vt:lpstr>Dvorská zábava</vt:lpstr>
      <vt:lpstr>svatý Jiří a drak</vt:lpstr>
      <vt:lpstr>Trubadúr</vt:lpstr>
      <vt:lpstr>Použité zdroje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Pisvejcsc</dc:creator>
  <cp:lastModifiedBy>uživatel</cp:lastModifiedBy>
  <cp:revision>22</cp:revision>
  <dcterms:created xsi:type="dcterms:W3CDTF">2012-06-29T04:39:45Z</dcterms:created>
  <dcterms:modified xsi:type="dcterms:W3CDTF">2012-10-01T21:26:36Z</dcterms:modified>
</cp:coreProperties>
</file>