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gif" ContentType="image/gif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58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adio.cz/cz/rubrika/udalosti/freude-freude-v-kvetnu-na-te-dojde" TargetMode="External"/><Relationship Id="rId2" Type="http://schemas.openxmlformats.org/officeDocument/2006/relationships/hyperlink" Target="http://psychology.ucdavis.edu/Simonton/dkslineage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Dějiny psychologie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 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Společenskovědní vzdělávání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Základy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společenských věd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Dějiny psychologie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3.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Michal Cikán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31. 8. 2012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Počátky vědecké psychologie, behaviorismus, kognitivní psychologie, psychoanalýza,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humanistická psychologie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Digitální podpora výkladu učitele obohacená o obrázky s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err="1" smtClean="0"/>
              <a:t>Wilhelm</a:t>
            </a:r>
            <a:r>
              <a:rPr lang="cs-CZ" dirty="0" smtClean="0"/>
              <a:t> </a:t>
            </a:r>
            <a:r>
              <a:rPr lang="cs-CZ" dirty="0" err="1" smtClean="0"/>
              <a:t>Wundt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uživatel\Pictures\wundt1.gif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50178" y="1760538"/>
            <a:ext cx="3643644" cy="4525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Sigmund </a:t>
            </a:r>
            <a:r>
              <a:rPr lang="cs-CZ" dirty="0" err="1" smtClean="0"/>
              <a:t>Freud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 descr="C:\Users\uživatel\Pictures\freud_sigmund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1772816"/>
            <a:ext cx="4032448" cy="47525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http://psychology.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ucdavis.edu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Simonton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dkslineage.html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radio.cz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/rubrika/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udalosti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freude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freude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-v-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kvetnu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-na-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te</a:t>
            </a:r>
            <a:r>
              <a:rPr lang="cs-CZ" sz="2000" smtClean="0">
                <a:latin typeface="Times New Roman" pitchFamily="18" charset="0"/>
                <a:cs typeface="Times New Roman" pitchFamily="18" charset="0"/>
                <a:hlinkClick r:id="rId3"/>
              </a:rPr>
              <a:t>-dojde</a:t>
            </a:r>
            <a:endParaRPr lang="cs-CZ" sz="200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Některé přístupy k porozumění lidské psychiky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 smtClean="0"/>
              <a:t>Počátky vědecké psychologie</a:t>
            </a:r>
          </a:p>
          <a:p>
            <a:r>
              <a:rPr lang="cs-CZ" dirty="0" smtClean="0"/>
              <a:t>Behaviorismus</a:t>
            </a:r>
          </a:p>
          <a:p>
            <a:r>
              <a:rPr lang="cs-CZ" dirty="0" smtClean="0"/>
              <a:t>Kognitivní psychologie</a:t>
            </a:r>
          </a:p>
          <a:p>
            <a:r>
              <a:rPr lang="cs-CZ" dirty="0" smtClean="0"/>
              <a:t>Hlubinná psychologie (psychoanalýza)</a:t>
            </a:r>
          </a:p>
          <a:p>
            <a:r>
              <a:rPr lang="cs-CZ" dirty="0" smtClean="0"/>
              <a:t>Humanistická psychologie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Počátky vědecké psychologie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err="1" smtClean="0"/>
              <a:t>Wilhelm</a:t>
            </a:r>
            <a:r>
              <a:rPr lang="cs-CZ" dirty="0" smtClean="0"/>
              <a:t> </a:t>
            </a:r>
            <a:r>
              <a:rPr lang="cs-CZ" dirty="0" err="1" smtClean="0"/>
              <a:t>Wundt</a:t>
            </a:r>
            <a:endParaRPr lang="cs-CZ" dirty="0" smtClean="0"/>
          </a:p>
          <a:p>
            <a:r>
              <a:rPr lang="cs-CZ" dirty="0" smtClean="0"/>
              <a:t>1879, univerzita v Lipsku (Německo)</a:t>
            </a:r>
          </a:p>
          <a:p>
            <a:r>
              <a:rPr lang="cs-CZ" dirty="0" smtClean="0"/>
              <a:t>Ústav pro experimentální psychologii</a:t>
            </a:r>
          </a:p>
          <a:p>
            <a:r>
              <a:rPr lang="cs-CZ" dirty="0" smtClean="0"/>
              <a:t>Splynutí empirické filozofie a přírodních věd</a:t>
            </a:r>
          </a:p>
          <a:p>
            <a:r>
              <a:rPr lang="cs-CZ" dirty="0" smtClean="0"/>
              <a:t>Výzkumy se týkají vnímání, pozornosti a citů</a:t>
            </a:r>
          </a:p>
          <a:p>
            <a:r>
              <a:rPr lang="cs-CZ" dirty="0" smtClean="0"/>
              <a:t>Zdůrazňována systematičnost práce a propracované experimentální metody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864096"/>
          </a:xfrm>
        </p:spPr>
        <p:txBody>
          <a:bodyPr>
            <a:normAutofit fontScale="90000"/>
          </a:bodyPr>
          <a:lstStyle/>
          <a:p>
            <a:r>
              <a:rPr lang="cs-CZ" sz="4900" dirty="0" smtClean="0"/>
              <a:t>Behaviorismus I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J. B. </a:t>
            </a:r>
            <a:r>
              <a:rPr lang="cs-CZ" dirty="0" err="1" smtClean="0"/>
              <a:t>Watson</a:t>
            </a:r>
            <a:r>
              <a:rPr lang="cs-CZ" dirty="0" smtClean="0"/>
              <a:t>, B. F. </a:t>
            </a:r>
            <a:r>
              <a:rPr lang="cs-CZ" dirty="0" err="1" smtClean="0"/>
              <a:t>Skinner</a:t>
            </a:r>
            <a:endParaRPr lang="cs-CZ" dirty="0" smtClean="0"/>
          </a:p>
          <a:p>
            <a:r>
              <a:rPr lang="cs-CZ" dirty="0" smtClean="0"/>
              <a:t>1. polovina 20. století, USA</a:t>
            </a:r>
          </a:p>
          <a:p>
            <a:r>
              <a:rPr lang="cs-CZ" dirty="0" smtClean="0"/>
              <a:t>z </a:t>
            </a:r>
            <a:r>
              <a:rPr lang="cs-CZ" dirty="0" err="1" smtClean="0"/>
              <a:t>angl</a:t>
            </a:r>
            <a:r>
              <a:rPr lang="cs-CZ" dirty="0" smtClean="0"/>
              <a:t>. </a:t>
            </a:r>
            <a:r>
              <a:rPr lang="cs-CZ" dirty="0" err="1" smtClean="0"/>
              <a:t>behaviour</a:t>
            </a:r>
            <a:r>
              <a:rPr lang="cs-CZ" dirty="0" smtClean="0"/>
              <a:t> – chování</a:t>
            </a:r>
          </a:p>
          <a:p>
            <a:r>
              <a:rPr lang="cs-CZ" dirty="0" smtClean="0"/>
              <a:t>S (stimul, podnět), R (reakce, odpověď) </a:t>
            </a:r>
          </a:p>
          <a:p>
            <a:r>
              <a:rPr lang="cs-CZ" dirty="0" smtClean="0"/>
              <a:t>Vývoj jedince je pouze učení se odpovědím na určité podněty</a:t>
            </a:r>
          </a:p>
          <a:p>
            <a:r>
              <a:rPr lang="cs-CZ" dirty="0" smtClean="0"/>
              <a:t>Přeceňování významu učení a výchovy</a:t>
            </a:r>
          </a:p>
          <a:p>
            <a:r>
              <a:rPr lang="cs-CZ" dirty="0" smtClean="0"/>
              <a:t>Chování je sled naučených odpovědí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Behaviorismus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Prožívání, které se odehrává ve vědomí (černá skříňka, </a:t>
            </a:r>
            <a:r>
              <a:rPr lang="cs-CZ" dirty="0" err="1" smtClean="0"/>
              <a:t>black</a:t>
            </a:r>
            <a:r>
              <a:rPr lang="cs-CZ" dirty="0" smtClean="0"/>
              <a:t> box)není důležité.</a:t>
            </a:r>
          </a:p>
          <a:p>
            <a:r>
              <a:rPr lang="cs-CZ" dirty="0" smtClean="0"/>
              <a:t>„Dejte mi tucet dětí a já z nich vychovám koho chcete: lékaře, umělce, zloděje…“</a:t>
            </a:r>
          </a:p>
          <a:p>
            <a:r>
              <a:rPr lang="cs-CZ" dirty="0" smtClean="0"/>
              <a:t>Zcela je pomíjena genetika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Kognitivní psychologie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pPr algn="just"/>
            <a:r>
              <a:rPr lang="cs-CZ" dirty="0" smtClean="0"/>
              <a:t>J. </a:t>
            </a:r>
            <a:r>
              <a:rPr lang="cs-CZ" dirty="0" err="1" smtClean="0"/>
              <a:t>Piaget</a:t>
            </a:r>
            <a:endParaRPr lang="cs-CZ" dirty="0" smtClean="0"/>
          </a:p>
          <a:p>
            <a:pPr algn="just"/>
            <a:r>
              <a:rPr lang="cs-CZ" dirty="0" smtClean="0"/>
              <a:t>Kognitivní – poznávací</a:t>
            </a:r>
          </a:p>
          <a:p>
            <a:pPr algn="just"/>
            <a:r>
              <a:rPr lang="cs-CZ" dirty="0" smtClean="0"/>
              <a:t>Soustředí se na to, co se děje uvnitř organismu</a:t>
            </a:r>
          </a:p>
          <a:p>
            <a:pPr algn="just"/>
            <a:r>
              <a:rPr lang="cs-CZ" dirty="0" smtClean="0"/>
              <a:t>Chování je vnější projev vnitřních psych. jevů</a:t>
            </a:r>
          </a:p>
          <a:p>
            <a:pPr algn="just"/>
            <a:r>
              <a:rPr lang="cs-CZ" dirty="0" smtClean="0"/>
              <a:t>Člověk není pasivním jedincem, který zpracovává informace a reaguje na ně, ale snaží se aktivně poznávat</a:t>
            </a:r>
          </a:p>
          <a:p>
            <a:pPr algn="just"/>
            <a:r>
              <a:rPr lang="cs-CZ" dirty="0" smtClean="0"/>
              <a:t>Zdůrazňuje význam myšlení a plánování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Psychoanalýza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S. </a:t>
            </a:r>
            <a:r>
              <a:rPr lang="cs-CZ" dirty="0" err="1" smtClean="0"/>
              <a:t>Freud</a:t>
            </a:r>
            <a:endParaRPr lang="cs-CZ" dirty="0" smtClean="0"/>
          </a:p>
          <a:p>
            <a:r>
              <a:rPr lang="cs-CZ" dirty="0" smtClean="0"/>
              <a:t>Rozbor duše</a:t>
            </a:r>
          </a:p>
          <a:p>
            <a:r>
              <a:rPr lang="cs-CZ" dirty="0" smtClean="0"/>
              <a:t>Vliv nevědomých motivů na chování člověka, které jsou určovány vývojem pohlavního pudu</a:t>
            </a:r>
          </a:p>
          <a:p>
            <a:r>
              <a:rPr lang="cs-CZ" dirty="0" smtClean="0"/>
              <a:t>Neurotické stavy jsou podmíněny potlačenými pudy</a:t>
            </a:r>
          </a:p>
          <a:p>
            <a:r>
              <a:rPr lang="cs-CZ" dirty="0" smtClean="0"/>
              <a:t>Výklad snů i hypnóza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Psychoanalýza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C. G. Jung</a:t>
            </a:r>
          </a:p>
          <a:p>
            <a:r>
              <a:rPr lang="cs-CZ" dirty="0" smtClean="0"/>
              <a:t>Kolektivní podvědomí – koncentrovaná zkušenost celé historie lidstva</a:t>
            </a:r>
          </a:p>
          <a:p>
            <a:r>
              <a:rPr lang="cs-CZ" dirty="0" smtClean="0"/>
              <a:t>Archetypy – praobrazy se symbolickým významem, lze se k nim dobrat při psychoanalýze jedince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Humanistická psychologie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A. H. </a:t>
            </a:r>
            <a:r>
              <a:rPr lang="cs-CZ" dirty="0" err="1" smtClean="0"/>
              <a:t>Maslow</a:t>
            </a:r>
            <a:r>
              <a:rPr lang="cs-CZ" dirty="0" smtClean="0"/>
              <a:t>, C. R. </a:t>
            </a:r>
            <a:r>
              <a:rPr lang="cs-CZ" dirty="0" err="1" smtClean="0"/>
              <a:t>Rogers</a:t>
            </a:r>
            <a:endParaRPr lang="cs-CZ" dirty="0" smtClean="0"/>
          </a:p>
          <a:p>
            <a:r>
              <a:rPr lang="cs-CZ" dirty="0" smtClean="0"/>
              <a:t>od poloviny 20. století, USA</a:t>
            </a:r>
          </a:p>
          <a:p>
            <a:r>
              <a:rPr lang="cs-CZ" dirty="0" smtClean="0"/>
              <a:t>Je důležité, jak člověk vnímá sám sebe, jak o sobě uvažuje, jak prožívá vše, co se kolem něj děje</a:t>
            </a:r>
          </a:p>
          <a:p>
            <a:r>
              <a:rPr lang="cs-CZ" dirty="0" smtClean="0"/>
              <a:t>Vývoj člověka je podněcován snahou po seberealizaci</a:t>
            </a:r>
          </a:p>
          <a:p>
            <a:r>
              <a:rPr lang="cs-CZ" dirty="0" smtClean="0"/>
              <a:t>Jednání v souladu s touto snahou vede k větší nezávislosti, sebeuspokojení a smysluplnosti života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410</Words>
  <Application>Microsoft Office PowerPoint</Application>
  <PresentationFormat>Předvádění na obrazovce (4:3)</PresentationFormat>
  <Paragraphs>76</Paragraphs>
  <Slides>12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Snímek 1</vt:lpstr>
      <vt:lpstr>Některé přístupy k porozumění lidské psychiky</vt:lpstr>
      <vt:lpstr>Počátky vědecké psychologie</vt:lpstr>
      <vt:lpstr>Behaviorismus I </vt:lpstr>
      <vt:lpstr>Behaviorismus II</vt:lpstr>
      <vt:lpstr>Kognitivní psychologie</vt:lpstr>
      <vt:lpstr>Psychoanalýza I</vt:lpstr>
      <vt:lpstr>Psychoanalýza II</vt:lpstr>
      <vt:lpstr>Humanistická psychologie</vt:lpstr>
      <vt:lpstr>Wilhelm Wundt</vt:lpstr>
      <vt:lpstr>Sigmund Freud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uživatel</cp:lastModifiedBy>
  <cp:revision>28</cp:revision>
  <dcterms:created xsi:type="dcterms:W3CDTF">2012-06-29T04:39:45Z</dcterms:created>
  <dcterms:modified xsi:type="dcterms:W3CDTF">2012-10-01T21:30:32Z</dcterms:modified>
</cp:coreProperties>
</file>