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1.10.2012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egionycr.cz/view.php?cisloclanku=2011050245&amp;rstema=241&amp;rsstat=5&amp;rskraj=0&amp;rsregion=0" TargetMode="External"/><Relationship Id="rId2" Type="http://schemas.openxmlformats.org/officeDocument/2006/relationships/hyperlink" Target="http://zena.centrum.cz/deti/tehotenstvi-a-miminko/clanek.phtml?id=702811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28600" y="228600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Ontogeneze I. 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58127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dirty="0" smtClean="0"/>
                        <a:t>CZ.1.07/1.5.00/34.0465 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Společenskovědní vzdělávání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Základy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společenských věd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Ontogeneze I.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3.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Michal Cikán</a:t>
                      </a:r>
                      <a:endParaRPr kumimoji="0" lang="cs-CZ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31. 8. 2012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Ontogenetický vývoj, prenatální období, rané dětství, předškolní věk, mladší </a:t>
                      </a: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  <a:cs typeface="+mn-cs"/>
                        </a:rPr>
                        <a:t>školní věk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Digitální podpora výkladu učitele obohacená o obrázky s odkazy do internetu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Ontogenetický vývoj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Jedná se o vývoj jednoho konkrétního jedince od početí a narození až ke stáří a smrti</a:t>
            </a:r>
          </a:p>
          <a:p>
            <a:r>
              <a:rPr lang="cs-CZ" dirty="0" smtClean="0"/>
              <a:t>Vývoj se realizuje zráním a učením</a:t>
            </a:r>
          </a:p>
          <a:p>
            <a:r>
              <a:rPr lang="cs-CZ" dirty="0" smtClean="0"/>
              <a:t>V průběhu života jedince lze vymezit určitá vývojová stadia, v nichž dochází ke změnám: prenatální období, rané dětství, předškolní věk, mladší školní věk, dospívání, dospělost, stáří.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Prenatální období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Od početí do narození (cca 9 měsíců)</a:t>
            </a:r>
          </a:p>
          <a:p>
            <a:r>
              <a:rPr lang="cs-CZ" dirty="0" smtClean="0"/>
              <a:t>Na toto období kladen v současnosti velký význam</a:t>
            </a:r>
          </a:p>
          <a:p>
            <a:r>
              <a:rPr lang="cs-CZ" dirty="0" smtClean="0"/>
              <a:t>Jedinec získává schopnost sociální interakce kontaktem s matkou</a:t>
            </a:r>
          </a:p>
          <a:p>
            <a:r>
              <a:rPr lang="cs-CZ" dirty="0" smtClean="0"/>
              <a:t>Plod aktivní, reaguje na určité podněty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Rané dětství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Od narození do 3 let</a:t>
            </a:r>
          </a:p>
          <a:p>
            <a:r>
              <a:rPr lang="cs-CZ" dirty="0" smtClean="0"/>
              <a:t>Novorozenec, kojenec, batole</a:t>
            </a:r>
          </a:p>
          <a:p>
            <a:r>
              <a:rPr lang="cs-CZ" dirty="0" smtClean="0"/>
              <a:t>Základní nepodmíněné reflexy (dýchací, sací…)</a:t>
            </a:r>
          </a:p>
          <a:p>
            <a:r>
              <a:rPr lang="cs-CZ" dirty="0" smtClean="0"/>
              <a:t>Dítě se učí pohybovat, mluvit, ovládat vylučování</a:t>
            </a:r>
          </a:p>
          <a:p>
            <a:r>
              <a:rPr lang="cs-CZ" dirty="0" smtClean="0"/>
              <a:t>Objevení síly slůvek ano a ne, sebe sama</a:t>
            </a:r>
          </a:p>
          <a:p>
            <a:r>
              <a:rPr lang="cs-CZ" dirty="0" smtClean="0"/>
              <a:t>Etapa prvního vzdoru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Předškolní věk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/>
          <a:lstStyle/>
          <a:p>
            <a:r>
              <a:rPr lang="cs-CZ" dirty="0" smtClean="0"/>
              <a:t>Od 3 do 6 let</a:t>
            </a:r>
          </a:p>
          <a:p>
            <a:r>
              <a:rPr lang="cs-CZ" dirty="0" smtClean="0"/>
              <a:t>Změny méně nápadné, ale významné</a:t>
            </a:r>
          </a:p>
          <a:p>
            <a:r>
              <a:rPr lang="cs-CZ" dirty="0" smtClean="0"/>
              <a:t>Pohybová koordinace, zručnost, rozvoj kresby</a:t>
            </a:r>
          </a:p>
          <a:p>
            <a:r>
              <a:rPr lang="cs-CZ" dirty="0" smtClean="0"/>
              <a:t>Ještě nedovede logicky vysuzovat</a:t>
            </a:r>
          </a:p>
          <a:p>
            <a:r>
              <a:rPr lang="cs-CZ" dirty="0" smtClean="0"/>
              <a:t>Diferencuje se mužská a ženská role</a:t>
            </a:r>
          </a:p>
          <a:p>
            <a:r>
              <a:rPr lang="cs-CZ" dirty="0" smtClean="0"/>
              <a:t>Hry na doktora, maminku a tatínka…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Mladší školní věk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60557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Od 6 do 11 – 12 let</a:t>
            </a:r>
          </a:p>
          <a:p>
            <a:r>
              <a:rPr lang="cs-CZ" dirty="0" smtClean="0"/>
              <a:t>Dramatická změna – vstup do školy</a:t>
            </a:r>
          </a:p>
          <a:p>
            <a:r>
              <a:rPr lang="cs-CZ" dirty="0" smtClean="0"/>
              <a:t>Předpokladem je dosažení určité úrovně zralosti (tělesné i psychosociální)</a:t>
            </a:r>
          </a:p>
          <a:p>
            <a:r>
              <a:rPr lang="cs-CZ" dirty="0" smtClean="0"/>
              <a:t>Základní dovednosti: číst, psát, počítat</a:t>
            </a:r>
          </a:p>
          <a:p>
            <a:r>
              <a:rPr lang="cs-CZ" dirty="0" smtClean="0"/>
              <a:t>Vedle hry už začíná skutečná práce – učení</a:t>
            </a:r>
          </a:p>
          <a:p>
            <a:r>
              <a:rPr lang="cs-CZ" dirty="0" smtClean="0"/>
              <a:t>Rozvíjí se sociální dovednosti</a:t>
            </a:r>
          </a:p>
          <a:p>
            <a:r>
              <a:rPr lang="cs-CZ" dirty="0" smtClean="0"/>
              <a:t>Svět se významně rozšiřuje v prostoru i čase</a:t>
            </a: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Brečící mimino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 descr="C:\Users\uživatel\Pictures\4085962-brecici-miminko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7704" y="2348880"/>
            <a:ext cx="4752528" cy="37444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12"/>
            <a:ext cx="8229600" cy="1143000"/>
          </a:xfrm>
        </p:spPr>
        <p:txBody>
          <a:bodyPr/>
          <a:lstStyle/>
          <a:p>
            <a:r>
              <a:rPr lang="cs-CZ" dirty="0" smtClean="0"/>
              <a:t>Malá školačka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 descr="C:\Users\uživatel\Pictures\skolacka_z-amic-cz.jpg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7716" y="1760538"/>
            <a:ext cx="8068567" cy="45259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http://zena.centrum.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deti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tehotenstvi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-a-miminko/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2"/>
              </a:rPr>
              <a:t>clanek.phtml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?id=702811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http://www.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regionycr.cz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view.php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?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cisloclanku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=2011050245&amp;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rstema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=241&amp;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rsstat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=5&amp;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rskraj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=0&amp;</a:t>
            </a:r>
            <a:r>
              <a:rPr lang="cs-CZ" sz="2000" dirty="0" err="1" smtClean="0">
                <a:latin typeface="Times New Roman" pitchFamily="18" charset="0"/>
                <a:cs typeface="Times New Roman" pitchFamily="18" charset="0"/>
                <a:hlinkClick r:id="rId3"/>
              </a:rPr>
              <a:t>rsregion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3"/>
              </a:rPr>
              <a:t>=0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</TotalTime>
  <Words>311</Words>
  <Application>Microsoft Office PowerPoint</Application>
  <PresentationFormat>Předvádění na obrazovce (4:3)</PresentationFormat>
  <Paragraphs>58</Paragraphs>
  <Slides>9</Slides>
  <Notes>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Snímek 1</vt:lpstr>
      <vt:lpstr>Ontogenetický vývoj</vt:lpstr>
      <vt:lpstr>Prenatální období</vt:lpstr>
      <vt:lpstr>Rané dětství</vt:lpstr>
      <vt:lpstr>Předškolní věk</vt:lpstr>
      <vt:lpstr>Mladší školní věk</vt:lpstr>
      <vt:lpstr>Brečící mimino</vt:lpstr>
      <vt:lpstr>Malá školačka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uživatel</cp:lastModifiedBy>
  <cp:revision>16</cp:revision>
  <dcterms:created xsi:type="dcterms:W3CDTF">2012-06-29T04:39:45Z</dcterms:created>
  <dcterms:modified xsi:type="dcterms:W3CDTF">2012-10-01T21:34:03Z</dcterms:modified>
</cp:coreProperties>
</file>