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1" r:id="rId5"/>
    <p:sldId id="260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ocaching.com/seek/cache_details.aspx?guid=e2bb9f66-5163-4429-a9fc-84c7bb736ddb" TargetMode="External"/><Relationship Id="rId2" Type="http://schemas.openxmlformats.org/officeDocument/2006/relationships/hyperlink" Target="http://www.blesk.cz/clanek/celebrity-ceske-celebrity/110145/pubertak-lexa-z-combecku-proboha-on-je-zenaty-a-ceka-dit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Ontogeneze II.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Ontogeneze II.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Dospívání, dospělost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, stáří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Dospívání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Zhruba od 11 do 20, 22 let</a:t>
            </a:r>
          </a:p>
          <a:p>
            <a:r>
              <a:rPr lang="cs-CZ" dirty="0" smtClean="0"/>
              <a:t>Lze rozlišit dvě fáze: puberta a adolescence</a:t>
            </a:r>
          </a:p>
          <a:p>
            <a:r>
              <a:rPr lang="cs-CZ" dirty="0" smtClean="0"/>
              <a:t>Pohlavní zrání a dokončení tělesného růstu</a:t>
            </a:r>
          </a:p>
          <a:p>
            <a:r>
              <a:rPr lang="cs-CZ" dirty="0" smtClean="0"/>
              <a:t>Mimořádný rozvoj rozumových schopností</a:t>
            </a:r>
          </a:p>
          <a:p>
            <a:r>
              <a:rPr lang="cs-CZ" dirty="0" smtClean="0"/>
              <a:t>Citová labilita, negativní rozlady, </a:t>
            </a:r>
            <a:r>
              <a:rPr lang="cs-CZ" dirty="0" err="1" smtClean="0"/>
              <a:t>impulsivita</a:t>
            </a:r>
            <a:endParaRPr lang="cs-CZ" dirty="0" smtClean="0"/>
          </a:p>
          <a:p>
            <a:r>
              <a:rPr lang="cs-CZ" dirty="0" smtClean="0"/>
              <a:t>Tendence vidět realitu černo-bíle</a:t>
            </a:r>
          </a:p>
          <a:p>
            <a:r>
              <a:rPr lang="cs-CZ" dirty="0" smtClean="0"/>
              <a:t>Konflikty s rodiči a dospělými autoritami</a:t>
            </a:r>
          </a:p>
          <a:p>
            <a:r>
              <a:rPr lang="cs-CZ" dirty="0" smtClean="0"/>
              <a:t>Velký význam vrstevnických skupin</a:t>
            </a: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Dospívání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První sexuální zkušenosti a první skutečné partnerské vztahy</a:t>
            </a:r>
          </a:p>
          <a:p>
            <a:r>
              <a:rPr lang="cs-CZ" dirty="0" smtClean="0"/>
              <a:t>Volba přípravy na povolání</a:t>
            </a:r>
          </a:p>
          <a:p>
            <a:r>
              <a:rPr lang="cs-CZ" dirty="0" smtClean="0"/>
              <a:t>Nestálost a nepředvídatelnost reakcí a postojů</a:t>
            </a:r>
          </a:p>
          <a:p>
            <a:r>
              <a:rPr lang="cs-CZ" dirty="0" smtClean="0"/>
              <a:t>Odpoutávání se od rodiny, hledání sebe sama</a:t>
            </a:r>
          </a:p>
          <a:p>
            <a:r>
              <a:rPr lang="cs-CZ" dirty="0" smtClean="0"/>
              <a:t>Velmi složitá etapa vývoje člověka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Dospělost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Od 20 do 65 let</a:t>
            </a:r>
          </a:p>
          <a:p>
            <a:r>
              <a:rPr lang="cs-CZ" dirty="0" smtClean="0"/>
              <a:t>Nejdelší etapa, může se dělit na časnou, střední a pozdní dospělost</a:t>
            </a:r>
          </a:p>
          <a:p>
            <a:r>
              <a:rPr lang="cs-CZ" dirty="0" smtClean="0"/>
              <a:t>Vrchol vývoje a dosažení maxima výkonnosti</a:t>
            </a:r>
          </a:p>
          <a:p>
            <a:r>
              <a:rPr lang="cs-CZ" dirty="0" smtClean="0"/>
              <a:t>Dospělý člověk má umět milovat a pracovat</a:t>
            </a:r>
          </a:p>
          <a:p>
            <a:r>
              <a:rPr lang="cs-CZ" dirty="0" smtClean="0"/>
              <a:t>Překonání rozporů dětství a dospívání</a:t>
            </a:r>
          </a:p>
          <a:p>
            <a:r>
              <a:rPr lang="cs-CZ" dirty="0" smtClean="0"/>
              <a:t>Hluboké a silné pouto k životnímu partnerovi</a:t>
            </a:r>
          </a:p>
          <a:p>
            <a:r>
              <a:rPr lang="cs-CZ" dirty="0" smtClean="0"/>
              <a:t>Kladný, ale nezávislý vztah k rodičům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Dospělost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Plné rozvinutí a vyrovnanost v práci</a:t>
            </a:r>
          </a:p>
          <a:p>
            <a:r>
              <a:rPr lang="cs-CZ" dirty="0" smtClean="0"/>
              <a:t>Vhodné volnočasové aktivity a okruh přátel</a:t>
            </a:r>
          </a:p>
          <a:p>
            <a:r>
              <a:rPr lang="cs-CZ" dirty="0" smtClean="0"/>
              <a:t>Přiměřený vztah k sobě samému i druhým</a:t>
            </a:r>
          </a:p>
          <a:p>
            <a:r>
              <a:rPr lang="cs-CZ" dirty="0" smtClean="0"/>
              <a:t>Zakládání rodiny a výchova dětí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Stáří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Od 65 let do smrti</a:t>
            </a:r>
          </a:p>
          <a:p>
            <a:r>
              <a:rPr lang="cs-CZ" dirty="0" smtClean="0"/>
              <a:t>Nezvratné změny a pokles výkonnosti jedince</a:t>
            </a:r>
          </a:p>
          <a:p>
            <a:r>
              <a:rPr lang="cs-CZ" dirty="0" smtClean="0"/>
              <a:t>Výrazné rozdíly v tempu stárnutí mezi jednotlivými lidmi (genetika, životní styl…)</a:t>
            </a:r>
          </a:p>
          <a:p>
            <a:r>
              <a:rPr lang="cs-CZ" dirty="0" smtClean="0"/>
              <a:t>Úbytek některých schopností může být vyvážen zkušenostmi</a:t>
            </a:r>
          </a:p>
          <a:p>
            <a:r>
              <a:rPr lang="cs-CZ" dirty="0" smtClean="0"/>
              <a:t>Vyrovnávání </a:t>
            </a:r>
            <a:r>
              <a:rPr lang="cs-CZ" smtClean="0"/>
              <a:t>se smrtí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err="1" smtClean="0"/>
              <a:t>Puberťák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71800" y="1916832"/>
            <a:ext cx="3528392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Stařenka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imagesCARMXII8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95736" y="2276872"/>
            <a:ext cx="4320480" cy="3384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http://www.blesk.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clanek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/celebrity-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ceske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-celebrity/110145/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pubertak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lexa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-z-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combecku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-proboha-on-je-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zenaty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-a-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ceka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dite.html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geocaching.com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seek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cache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_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details.aspx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guid</a:t>
            </a:r>
            <a:r>
              <a:rPr lang="cs-CZ" sz="2000" smtClean="0">
                <a:latin typeface="Times New Roman" pitchFamily="18" charset="0"/>
                <a:cs typeface="Times New Roman" pitchFamily="18" charset="0"/>
                <a:hlinkClick r:id="rId3"/>
              </a:rPr>
              <a:t>=e2bb9f66-5163-4429-a9fc-84c7bb736ddb</a:t>
            </a:r>
            <a:endParaRPr lang="cs-CZ" sz="200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268</Words>
  <Application>Microsoft Office PowerPoint</Application>
  <PresentationFormat>Předvádění na obrazovce (4:3)</PresentationFormat>
  <Paragraphs>61</Paragraphs>
  <Slides>9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Dospívání I</vt:lpstr>
      <vt:lpstr>Dospívání II</vt:lpstr>
      <vt:lpstr>Dospělost I</vt:lpstr>
      <vt:lpstr>Dospělost II</vt:lpstr>
      <vt:lpstr>Stáří</vt:lpstr>
      <vt:lpstr>Puberťák</vt:lpstr>
      <vt:lpstr>Stařenka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19</cp:revision>
  <dcterms:created xsi:type="dcterms:W3CDTF">2012-06-29T04:39:45Z</dcterms:created>
  <dcterms:modified xsi:type="dcterms:W3CDTF">2012-10-01T21:34:50Z</dcterms:modified>
</cp:coreProperties>
</file>