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81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8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fotbalov%C3%BD+m%C3%AD%C4%8D&amp;hl=cs&amp;client=firefox-a&amp;hs=9TL&amp;rls=org.mozilla:cs:official&amp;prmd=imvns&amp;tbm=isch&amp;tbo=u&amp;source=univ&amp;sa=X&amp;ei=AhQoUJWqFtCP4gTA9IHYDQ&amp;ved=0CFEQsAQ&amp;biw=1150&amp;bih=573" TargetMode="External"/><Relationship Id="rId2" Type="http://schemas.openxmlformats.org/officeDocument/2006/relationships/hyperlink" Target="http://www.e-gramatica.com/download/cas-minuly-prosty-a-prubehovy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knihy&amp;oe=utf-8&amp;aq=t&amp;rls=org.mozilla:cs:official&amp;client=firefox-a&amp;um=1&amp;ie=UTF-8&amp;hl=cs&amp;tbm=isch&amp;source=og&amp;sa=N&amp;tab=wi&amp;ei=n2krUMTXCMjIswaZ2IGQCQ&amp;biw=1150&amp;bih=600&amp;sei=oWkrULq6KcrrsgaGiICgCg" TargetMode="External"/><Relationship Id="rId4" Type="http://schemas.openxmlformats.org/officeDocument/2006/relationships/hyperlink" Target="https://www.google.cz/search?q=bus&amp;oe=utf-8&amp;aq=t&amp;rls=org.mozilla:cs:official&amp;client=firefox-a&amp;um=1&amp;ie=UTF-8&amp;hl=cs&amp;tbm=isch&amp;source=og&amp;sa=N&amp;tab=wi&amp;ei=lIQqUPb5JcXBswbzzoDQCA&amp;biw=1150&amp;bih=600&amp;sei=l4QqUJjMGo7ssgarnYCABw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04664"/>
            <a:ext cx="61206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Minulý čas prostý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Minulý čas prostý (past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minulého času prostého, tvoření kladných vět, záporných vět a otázek a užití tohoto času. Na konci materiálu je stručné shrnutí.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u="sng" dirty="0" smtClean="0"/>
              <a:t>Použití minulého času prostého</a:t>
            </a:r>
            <a:endParaRPr lang="cs-CZ" sz="4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60000"/>
              </a:lnSpc>
              <a:buAutoNum type="arabicParenR"/>
            </a:pPr>
            <a:r>
              <a:rPr lang="cs-CZ" sz="3300" u="sng" dirty="0" smtClean="0"/>
              <a:t>děj, který proběhl v minulosti a je ukončený</a:t>
            </a:r>
            <a:r>
              <a:rPr lang="cs-CZ" sz="3300" dirty="0" smtClean="0"/>
              <a:t>:</a:t>
            </a:r>
          </a:p>
          <a:p>
            <a:pPr marL="514350" indent="-514350">
              <a:lnSpc>
                <a:spcPct val="160000"/>
              </a:lnSpc>
            </a:pPr>
            <a:r>
              <a:rPr lang="en-US" sz="3300" dirty="0" smtClean="0"/>
              <a:t>I visited my best friend.</a:t>
            </a:r>
            <a:endParaRPr lang="cs-CZ" sz="3300" dirty="0" smtClean="0"/>
          </a:p>
          <a:p>
            <a:pPr marL="514350" indent="-514350">
              <a:lnSpc>
                <a:spcPct val="160000"/>
              </a:lnSpc>
              <a:buNone/>
            </a:pPr>
            <a:endParaRPr lang="cs-CZ" sz="1600" dirty="0" smtClean="0"/>
          </a:p>
          <a:p>
            <a:pPr marL="514350" indent="-514350"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u="sng" dirty="0" smtClean="0"/>
              <a:t>obvykle se uvádí, kdy děj proběhl</a:t>
            </a:r>
            <a:r>
              <a:rPr lang="cs-CZ" sz="3300" dirty="0" smtClean="0"/>
              <a:t>:</a:t>
            </a:r>
          </a:p>
          <a:p>
            <a:pPr>
              <a:lnSpc>
                <a:spcPct val="160000"/>
              </a:lnSpc>
            </a:pPr>
            <a:r>
              <a:rPr lang="en-US" sz="3300" i="1" dirty="0" smtClean="0"/>
              <a:t>in the evening, on Friday, in July, in summer, in 2008</a:t>
            </a:r>
          </a:p>
          <a:p>
            <a:pPr>
              <a:lnSpc>
                <a:spcPct val="160000"/>
              </a:lnSpc>
            </a:pPr>
            <a:r>
              <a:rPr lang="en-US" sz="3300" i="1" dirty="0" smtClean="0"/>
              <a:t>yesterday, last week</a:t>
            </a:r>
          </a:p>
          <a:p>
            <a:pPr>
              <a:lnSpc>
                <a:spcPct val="160000"/>
              </a:lnSpc>
            </a:pPr>
            <a:r>
              <a:rPr lang="en-US" sz="3300" i="1" dirty="0" smtClean="0"/>
              <a:t>ten minutes ago, two weeks ago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2) </a:t>
            </a:r>
            <a:r>
              <a:rPr lang="cs-CZ" u="sng" dirty="0" smtClean="0"/>
              <a:t>opakovaný děj v minulosti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8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When he was a student, he studied every day.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Když byl studentem, učil se každý den.</a:t>
            </a:r>
          </a:p>
          <a:p>
            <a:pPr>
              <a:lnSpc>
                <a:spcPct val="150000"/>
              </a:lnSpc>
              <a:buNone/>
            </a:pPr>
            <a:endParaRPr lang="cs-CZ" sz="26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3) </a:t>
            </a:r>
            <a:r>
              <a:rPr lang="cs-CZ" u="sng" dirty="0" smtClean="0"/>
              <a:t>vyprávění, popisujeme-li děje tak, jak šly za sebou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1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Charles entered the hall and looked around. He took off his coat and put it on a chair.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Charles vešel do haly a rozhlédl se kolem. Svlékl si kabát a položil ho na židli. 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1.google.com/images?q=tbn:ANd9GcTgagHrnmz4iXkDxDnLSSDyr6mtfxxWARtBbdEgjJzOaoEIPgKi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700808"/>
            <a:ext cx="165618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/>
          <a:lstStyle/>
          <a:p>
            <a:pPr algn="ctr">
              <a:buNone/>
            </a:pPr>
            <a:r>
              <a:rPr lang="cs-CZ" sz="36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900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800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988840"/>
          <a:ext cx="7848872" cy="648072"/>
        </p:xfrm>
        <a:graphic>
          <a:graphicData uri="http://schemas.openxmlformats.org/drawingml/2006/table">
            <a:tbl>
              <a:tblPr/>
              <a:tblGrid>
                <a:gridCol w="4799638"/>
                <a:gridCol w="3049234"/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played / bought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3645024"/>
          <a:ext cx="7920879" cy="648072"/>
        </p:xfrm>
        <a:graphic>
          <a:graphicData uri="http://schemas.openxmlformats.org/drawingml/2006/table">
            <a:tbl>
              <a:tblPr/>
              <a:tblGrid>
                <a:gridCol w="4104456"/>
                <a:gridCol w="864096"/>
                <a:gridCol w="936104"/>
                <a:gridCol w="2016223"/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did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play / buy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5373216"/>
          <a:ext cx="7920880" cy="576064"/>
        </p:xfrm>
        <a:graphic>
          <a:graphicData uri="http://schemas.openxmlformats.org/drawingml/2006/table">
            <a:tbl>
              <a:tblPr/>
              <a:tblGrid>
                <a:gridCol w="1512168"/>
                <a:gridCol w="4104456"/>
                <a:gridCol w="2304256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Did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 /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 buy ?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gramatica.com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download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cas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-minuly-prosty-a-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prubehovy.pdf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https://www.google.cz/search?q=fotbalov%C3%BD+m%C3%AD%C4%8D&amp;hl=cs&amp;client=firefox-a&amp;hs=9TL&amp;rls=org.mozilla:cs:official&amp;prmd=imvns&amp;tbm=isch&amp;tbo=u&amp;source=univ&amp;sa=X&amp;ei=AhQoUJWqFtCP4gTA9IHYDQ&amp;ved=0CFEQsAQ&amp;biw=1150&amp;bih=573</a:t>
            </a:r>
            <a:endParaRPr lang="cs-CZ" sz="2000" u="sng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https://www.google.cz/search?q=bus&amp;oe=utf-8&amp;aq=t&amp;rls=org.mozilla:cs:official&amp;client=firefox-a&amp;um=1&amp;ie=UTF-8&amp;hl=cs&amp;tbm=isch&amp;source=og&amp;sa=N&amp;tab=wi&amp;ei=lIQqUPb5JcXBswbzzoDQCA&amp;biw=1150&amp;bih=600&amp;sei=l4QqUJjMGo7ssgarnYCABw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https://www.google.cz/search?q=knihy&amp;oe=utf-8&amp;aq=t&amp;rls=org.mozilla:cs:official&amp;client=firefox-a&amp;um=1&amp;ie=UTF-8&amp;hl=cs&amp;tbm=isch&amp;source=og&amp;sa=N&amp;tab=wi&amp;ei=n2krUMTXCMjIswaZ2IGQCQ&amp;biw=1150&amp;bih=600&amp;sei=oWkrULq6KcrrsgaGiICgCg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Past </a:t>
            </a:r>
            <a:r>
              <a:rPr lang="cs-CZ" u="sng" dirty="0" err="1" smtClean="0"/>
              <a:t>simple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cs-CZ" u="sng" dirty="0" smtClean="0"/>
              <a:t>Tvoření kladné oznamovací věty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podmět a minulý tvar slovesa, který je stejný pro všechny osoby: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dirty="0" smtClean="0"/>
              <a:t>			</a:t>
            </a:r>
            <a:endParaRPr lang="cs-CZ" b="1" dirty="0" smtClean="0"/>
          </a:p>
          <a:p>
            <a:pPr algn="ctr">
              <a:buNone/>
            </a:pPr>
            <a:r>
              <a:rPr lang="cs-CZ" b="1" dirty="0" smtClean="0"/>
              <a:t>podmět			</a:t>
            </a:r>
            <a:r>
              <a:rPr lang="cs-CZ" b="1" dirty="0" err="1" smtClean="0"/>
              <a:t>played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		</a:t>
            </a:r>
          </a:p>
          <a:p>
            <a:pPr>
              <a:buNone/>
            </a:pPr>
            <a:r>
              <a:rPr lang="cs-CZ" b="1" dirty="0" smtClean="0"/>
              <a:t>			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509120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l_fi" descr="soccer-ball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4509120"/>
            <a:ext cx="10081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cs-CZ" sz="3500" u="sng" dirty="0" smtClean="0"/>
              <a:t>Examples</a:t>
            </a:r>
            <a:r>
              <a:rPr lang="cs-CZ" sz="3300" dirty="0" smtClean="0"/>
              <a:t>:</a:t>
            </a:r>
          </a:p>
          <a:p>
            <a:pPr>
              <a:lnSpc>
                <a:spcPct val="160000"/>
              </a:lnSpc>
              <a:buNone/>
            </a:pPr>
            <a:endParaRPr lang="cs-CZ" sz="1400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dirty="0" smtClean="0"/>
              <a:t> I </a:t>
            </a:r>
            <a:r>
              <a:rPr lang="en-US" sz="3300" u="sng" dirty="0" smtClean="0"/>
              <a:t>played</a:t>
            </a:r>
            <a:r>
              <a:rPr lang="en-US" sz="3300" dirty="0" smtClean="0"/>
              <a:t> football yesterday</a:t>
            </a:r>
            <a:r>
              <a:rPr lang="en-AU" sz="3300" dirty="0" smtClean="0"/>
              <a:t>. – </a:t>
            </a:r>
            <a:r>
              <a:rPr lang="cs-CZ" sz="3300" dirty="0" smtClean="0"/>
              <a:t>Včera jsem hrál fotbal</a:t>
            </a:r>
            <a:r>
              <a:rPr lang="en-AU" sz="3300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dirty="0" smtClean="0"/>
              <a:t> </a:t>
            </a:r>
            <a:r>
              <a:rPr lang="en-AU" sz="3300" dirty="0" smtClean="0"/>
              <a:t>You </a:t>
            </a:r>
            <a:r>
              <a:rPr lang="en-US" sz="3300" u="sng" dirty="0" smtClean="0"/>
              <a:t>played</a:t>
            </a:r>
            <a:r>
              <a:rPr lang="en-US" sz="3300" dirty="0" smtClean="0"/>
              <a:t> football yesterday</a:t>
            </a:r>
            <a:r>
              <a:rPr lang="en-AU" sz="3300" dirty="0" smtClean="0"/>
              <a:t>. – </a:t>
            </a:r>
            <a:r>
              <a:rPr lang="cs-CZ" sz="3300" dirty="0" smtClean="0"/>
              <a:t>Včera jsi hrál fotbal</a:t>
            </a:r>
            <a:r>
              <a:rPr lang="en-AU" sz="3300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dirty="0" smtClean="0"/>
              <a:t> He </a:t>
            </a:r>
            <a:r>
              <a:rPr lang="en-US" sz="3300" u="sng" dirty="0" smtClean="0"/>
              <a:t>played</a:t>
            </a:r>
            <a:r>
              <a:rPr lang="en-US" sz="3300" dirty="0" smtClean="0"/>
              <a:t> football yesterday</a:t>
            </a:r>
            <a:r>
              <a:rPr lang="en-AU" sz="3300" dirty="0" smtClean="0"/>
              <a:t>. – </a:t>
            </a:r>
            <a:r>
              <a:rPr lang="cs-CZ" sz="3300" dirty="0" smtClean="0"/>
              <a:t>Včera hrál fotbal</a:t>
            </a:r>
            <a:r>
              <a:rPr lang="en-AU" sz="3300" dirty="0" smtClean="0"/>
              <a:t>.</a:t>
            </a:r>
            <a:endParaRPr lang="cs-CZ" sz="3300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dirty="0" smtClean="0"/>
              <a:t> </a:t>
            </a:r>
            <a:r>
              <a:rPr lang="en-US" sz="3300" dirty="0" smtClean="0"/>
              <a:t>We </a:t>
            </a:r>
            <a:r>
              <a:rPr lang="en-US" sz="3300" u="sng" dirty="0" smtClean="0"/>
              <a:t>played</a:t>
            </a:r>
            <a:r>
              <a:rPr lang="en-US" sz="3300" dirty="0" smtClean="0"/>
              <a:t> football yesterday</a:t>
            </a:r>
            <a:r>
              <a:rPr lang="en-AU" sz="3300" dirty="0" smtClean="0"/>
              <a:t>. – </a:t>
            </a:r>
            <a:r>
              <a:rPr lang="cs-CZ" sz="3300" dirty="0" smtClean="0"/>
              <a:t>Včera jsme hráli fotbal</a:t>
            </a:r>
            <a:r>
              <a:rPr lang="en-AU" sz="3300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300" dirty="0" smtClean="0"/>
              <a:t> </a:t>
            </a:r>
            <a:r>
              <a:rPr lang="en-AU" sz="3300" dirty="0" smtClean="0"/>
              <a:t>They </a:t>
            </a:r>
            <a:r>
              <a:rPr lang="en-US" sz="3300" u="sng" dirty="0" smtClean="0"/>
              <a:t>played</a:t>
            </a:r>
            <a:r>
              <a:rPr lang="en-US" sz="3300" dirty="0" smtClean="0"/>
              <a:t> football yesterday</a:t>
            </a:r>
            <a:r>
              <a:rPr lang="en-AU" sz="3300" dirty="0" smtClean="0"/>
              <a:t>. – </a:t>
            </a:r>
            <a:r>
              <a:rPr lang="cs-CZ" sz="3300" dirty="0" smtClean="0"/>
              <a:t>Včera hráli fotbal.</a:t>
            </a:r>
            <a:endParaRPr lang="en-AU" sz="33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u="sng" dirty="0" smtClean="0"/>
              <a:t>minulý čas sloves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cs-CZ" u="sng" dirty="0" smtClean="0"/>
              <a:t>pravidelná slovesa</a:t>
            </a:r>
            <a:r>
              <a:rPr lang="cs-CZ" dirty="0" smtClean="0"/>
              <a:t> – přidání koncovky –</a:t>
            </a:r>
            <a:r>
              <a:rPr lang="cs-CZ" dirty="0" err="1" smtClean="0"/>
              <a:t>ed</a:t>
            </a:r>
            <a:endParaRPr lang="cs-CZ" dirty="0" smtClean="0"/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played, liked, wanted, studied </a:t>
            </a:r>
            <a:r>
              <a:rPr lang="cs-CZ" dirty="0" smtClean="0"/>
              <a:t>…</a:t>
            </a:r>
          </a:p>
          <a:p>
            <a:pPr marL="514350" indent="-514350">
              <a:lnSpc>
                <a:spcPct val="150000"/>
              </a:lnSpc>
              <a:buNone/>
            </a:pPr>
            <a:endParaRPr lang="cs-CZ" sz="20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cs-CZ" dirty="0" smtClean="0"/>
              <a:t>2) </a:t>
            </a:r>
            <a:r>
              <a:rPr lang="cs-CZ" u="sng" dirty="0" smtClean="0"/>
              <a:t>nepravidelná slovesa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bought, flew, made, came </a:t>
            </a:r>
            <a:r>
              <a:rPr lang="cs-CZ" dirty="0" smtClean="0"/>
              <a:t>…</a:t>
            </a:r>
          </a:p>
          <a:p>
            <a:pPr marL="514350" indent="-514350">
              <a:lnSpc>
                <a:spcPct val="160000"/>
              </a:lnSpc>
              <a:buNone/>
            </a:pPr>
            <a:endParaRPr lang="en-AU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</a:t>
            </a:r>
            <a:r>
              <a:rPr lang="pt-BR" dirty="0" smtClean="0"/>
              <a:t>ápor </a:t>
            </a:r>
            <a:r>
              <a:rPr lang="cs-CZ" dirty="0" smtClean="0"/>
              <a:t>se </a:t>
            </a:r>
            <a:r>
              <a:rPr lang="pt-BR" dirty="0" smtClean="0"/>
              <a:t>tvoří pomocí pomocného slovesa </a:t>
            </a:r>
            <a:r>
              <a:rPr lang="cs-CZ" dirty="0" smtClean="0"/>
              <a:t>„did“</a:t>
            </a:r>
            <a:r>
              <a:rPr lang="pt-BR" dirty="0" smtClean="0"/>
              <a:t>, záporky </a:t>
            </a:r>
            <a:r>
              <a:rPr lang="cs-CZ" dirty="0" smtClean="0"/>
              <a:t>„</a:t>
            </a:r>
            <a:r>
              <a:rPr lang="pt-BR" dirty="0" smtClean="0"/>
              <a:t>not</a:t>
            </a:r>
            <a:r>
              <a:rPr lang="cs-CZ" dirty="0" smtClean="0"/>
              <a:t>“</a:t>
            </a:r>
            <a:r>
              <a:rPr lang="pt-BR" dirty="0" smtClean="0"/>
              <a:t> a infinitivu bez to</a:t>
            </a:r>
            <a:r>
              <a:rPr lang="cs-CZ" dirty="0" smtClean="0"/>
              <a:t>:</a:t>
            </a:r>
          </a:p>
          <a:p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		</a:t>
            </a:r>
          </a:p>
          <a:p>
            <a:pPr>
              <a:buNone/>
            </a:pPr>
            <a:r>
              <a:rPr lang="cs-CZ" b="1" dirty="0" smtClean="0"/>
              <a:t>podmět		did	            not	             infinitiv</a:t>
            </a:r>
          </a:p>
          <a:p>
            <a:pPr>
              <a:buNone/>
            </a:pPr>
            <a:r>
              <a:rPr lang="cs-CZ" b="1" dirty="0" smtClean="0"/>
              <a:t>		</a:t>
            </a:r>
          </a:p>
          <a:p>
            <a:pPr>
              <a:buNone/>
            </a:pPr>
            <a:r>
              <a:rPr lang="cs-CZ" b="1" dirty="0" smtClean="0"/>
              <a:t>		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573016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573016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573016"/>
            <a:ext cx="704850" cy="685800"/>
          </a:xfrm>
          <a:prstGeom prst="rect">
            <a:avLst/>
          </a:prstGeom>
          <a:noFill/>
        </p:spPr>
      </p:pic>
      <p:pic>
        <p:nvPicPr>
          <p:cNvPr id="8" name="Picture 2" descr="C:\Users\Pavel\Desktop\Obrázek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4941168"/>
            <a:ext cx="2592288" cy="1695860"/>
          </a:xfrm>
          <a:prstGeom prst="rect">
            <a:avLst/>
          </a:prstGeom>
          <a:noFill/>
        </p:spPr>
      </p:pic>
      <p:pic>
        <p:nvPicPr>
          <p:cNvPr id="2050" name="Picture 2" descr="C:\Users\Pavel\Desktop\Obrázek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5157192"/>
            <a:ext cx="304800" cy="102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cs-CZ" sz="3000" u="sng" dirty="0" smtClean="0"/>
              <a:t>Examples</a:t>
            </a:r>
            <a:r>
              <a:rPr lang="cs-CZ" sz="3000" dirty="0" smtClean="0"/>
              <a:t>: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US" sz="3000" dirty="0" smtClean="0"/>
              <a:t>I </a:t>
            </a:r>
            <a:r>
              <a:rPr lang="en-US" sz="3000" u="sng" dirty="0" smtClean="0"/>
              <a:t>didn‘t study</a:t>
            </a:r>
            <a:r>
              <a:rPr lang="en-US" sz="3000" dirty="0" smtClean="0"/>
              <a:t> English every day</a:t>
            </a:r>
            <a:r>
              <a:rPr lang="cs-CZ" sz="3000" dirty="0" smtClean="0"/>
              <a:t>. – Neučil jsem se angličtinu každý den.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AU" sz="3000" dirty="0" smtClean="0"/>
              <a:t>You </a:t>
            </a:r>
            <a:r>
              <a:rPr lang="cs-CZ" sz="3000" u="sng" dirty="0" err="1" smtClean="0"/>
              <a:t>didn</a:t>
            </a:r>
            <a:r>
              <a:rPr lang="cs-CZ" sz="3000" u="sng" dirty="0" smtClean="0"/>
              <a:t>‘t </a:t>
            </a:r>
            <a:r>
              <a:rPr lang="en-US" sz="3000" u="sng" dirty="0" smtClean="0"/>
              <a:t>came</a:t>
            </a:r>
            <a:r>
              <a:rPr lang="en-US" sz="3000" dirty="0" smtClean="0"/>
              <a:t> late</a:t>
            </a:r>
            <a:r>
              <a:rPr lang="en-AU" sz="3000" dirty="0" smtClean="0"/>
              <a:t>. – </a:t>
            </a:r>
            <a:r>
              <a:rPr lang="cs-CZ" sz="3000" dirty="0" smtClean="0"/>
              <a:t>Nepřišel jsi pozdě</a:t>
            </a:r>
            <a:r>
              <a:rPr lang="en-AU" sz="3000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000" dirty="0" smtClean="0"/>
              <a:t> He </a:t>
            </a:r>
            <a:r>
              <a:rPr lang="cs-CZ" sz="3000" u="sng" dirty="0" err="1" smtClean="0"/>
              <a:t>didn</a:t>
            </a:r>
            <a:r>
              <a:rPr lang="cs-CZ" sz="3000" u="sng" dirty="0" smtClean="0"/>
              <a:t>‘t </a:t>
            </a:r>
            <a:r>
              <a:rPr lang="en-US" sz="3000" u="sng" dirty="0" smtClean="0"/>
              <a:t>moved</a:t>
            </a:r>
            <a:r>
              <a:rPr lang="en-US" sz="3000" dirty="0" smtClean="0"/>
              <a:t> to London</a:t>
            </a:r>
            <a:r>
              <a:rPr lang="en-AU" sz="3000" dirty="0" smtClean="0"/>
              <a:t>. – </a:t>
            </a:r>
            <a:r>
              <a:rPr lang="cs-CZ" sz="3000" dirty="0" smtClean="0"/>
              <a:t>Nepřestěhoval se do Londýna</a:t>
            </a:r>
            <a:r>
              <a:rPr lang="en-AU" sz="3000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AU" sz="3000" dirty="0" smtClean="0"/>
              <a:t>They </a:t>
            </a:r>
            <a:r>
              <a:rPr lang="cs-CZ" sz="3000" u="sng" dirty="0" err="1" smtClean="0"/>
              <a:t>didn</a:t>
            </a:r>
            <a:r>
              <a:rPr lang="cs-CZ" sz="3000" u="sng" dirty="0" smtClean="0"/>
              <a:t>‘t </a:t>
            </a:r>
            <a:r>
              <a:rPr lang="en-US" sz="3000" u="sng" dirty="0" smtClean="0"/>
              <a:t>got</a:t>
            </a:r>
            <a:r>
              <a:rPr lang="en-US" sz="3000" dirty="0" smtClean="0"/>
              <a:t> married last year</a:t>
            </a:r>
            <a:r>
              <a:rPr lang="en-AU" sz="3000" dirty="0" smtClean="0"/>
              <a:t>. – </a:t>
            </a:r>
            <a:r>
              <a:rPr lang="cs-CZ" sz="3000" dirty="0" smtClean="0"/>
              <a:t>Nevzali se minulý rok.</a:t>
            </a:r>
            <a:endParaRPr lang="en-AU" sz="30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otázka se tvoří pomocí pomocného slovesa „did“, které dáme na začátek věty, poté následuje podmět a infinitiv významového slovesa bez „to“: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			</a:t>
            </a:r>
            <a:r>
              <a:rPr lang="en-US" b="1" dirty="0" smtClean="0"/>
              <a:t> </a:t>
            </a:r>
            <a:r>
              <a:rPr lang="cs-CZ" b="1" dirty="0" smtClean="0"/>
              <a:t>	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	D</a:t>
            </a:r>
            <a:r>
              <a:rPr lang="cs-CZ" b="1" dirty="0" smtClean="0"/>
              <a:t>id</a:t>
            </a:r>
            <a:r>
              <a:rPr lang="en-US" b="1" dirty="0" smtClean="0"/>
              <a:t>	</a:t>
            </a:r>
            <a:r>
              <a:rPr lang="cs-CZ" b="1" dirty="0" smtClean="0"/>
              <a:t>	         podmět</a:t>
            </a:r>
            <a:r>
              <a:rPr lang="en-US" b="1" dirty="0" smtClean="0"/>
              <a:t>	</a:t>
            </a:r>
            <a:r>
              <a:rPr lang="cs-CZ" b="1" dirty="0" smtClean="0"/>
              <a:t>          infinitiv   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en-US" b="1" dirty="0" smtClean="0"/>
              <a:t>				</a:t>
            </a:r>
          </a:p>
          <a:p>
            <a:pPr>
              <a:buNone/>
            </a:pPr>
            <a:r>
              <a:rPr lang="en-US" b="1" dirty="0" smtClean="0"/>
              <a:t>				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653136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653136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Did I see</a:t>
            </a:r>
            <a:r>
              <a:rPr lang="en-US" dirty="0" smtClean="0"/>
              <a:t> the news last night</a:t>
            </a:r>
            <a:r>
              <a:rPr lang="cs-CZ" dirty="0" smtClean="0"/>
              <a:t>? – Viděl jsem včera zprávy?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Did you see</a:t>
            </a:r>
            <a:r>
              <a:rPr lang="en-US" dirty="0" smtClean="0"/>
              <a:t> her yesterday</a:t>
            </a:r>
            <a:r>
              <a:rPr lang="cs-CZ" dirty="0" smtClean="0"/>
              <a:t>? – Viděl jsi jí včera?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Did she go</a:t>
            </a:r>
            <a:r>
              <a:rPr lang="en-US" dirty="0" smtClean="0"/>
              <a:t> there</a:t>
            </a:r>
            <a:r>
              <a:rPr lang="cs-CZ" dirty="0" smtClean="0"/>
              <a:t>? – Šla tam?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Did they like</a:t>
            </a:r>
            <a:r>
              <a:rPr lang="en-US" dirty="0" smtClean="0"/>
              <a:t> it</a:t>
            </a:r>
            <a:r>
              <a:rPr lang="cs-CZ" dirty="0" smtClean="0"/>
              <a:t>? – Líbilo se jim to?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cs-CZ" dirty="0" smtClean="0"/>
              <a:t>pokud je na začátku otázky tázací zájmeno (</a:t>
            </a:r>
            <a:r>
              <a:rPr lang="cs-CZ" dirty="0" err="1" smtClean="0"/>
              <a:t>who</a:t>
            </a:r>
            <a:r>
              <a:rPr lang="cs-CZ" dirty="0" smtClean="0"/>
              <a:t>, </a:t>
            </a:r>
            <a:r>
              <a:rPr lang="cs-CZ" dirty="0" err="1" smtClean="0"/>
              <a:t>what</a:t>
            </a:r>
            <a:r>
              <a:rPr lang="cs-CZ" dirty="0" smtClean="0"/>
              <a:t>, </a:t>
            </a:r>
            <a:r>
              <a:rPr lang="cs-CZ" dirty="0" err="1" smtClean="0"/>
              <a:t>when</a:t>
            </a:r>
            <a:r>
              <a:rPr lang="cs-CZ" dirty="0" smtClean="0"/>
              <a:t>, </a:t>
            </a:r>
            <a:r>
              <a:rPr lang="cs-CZ" dirty="0" err="1" smtClean="0"/>
              <a:t>why</a:t>
            </a:r>
            <a:r>
              <a:rPr lang="cs-CZ" dirty="0" smtClean="0"/>
              <a:t> apod.), následuje pomocné sloveso „did“ až za ním:</a:t>
            </a:r>
          </a:p>
          <a:p>
            <a:pPr>
              <a:lnSpc>
                <a:spcPct val="160000"/>
              </a:lnSpc>
              <a:buNone/>
            </a:pPr>
            <a:endParaRPr lang="cs-CZ" sz="1200" dirty="0" smtClean="0"/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Why did you do it?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When did the bus arrive?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Where did they live?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TFbRURFppKe2HF235FPMu9OPUgU_RBjruSYkbuWVVZelPfDq89H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149080"/>
            <a:ext cx="266429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536</Words>
  <Application>Microsoft Office PowerPoint</Application>
  <PresentationFormat>Předvádění na obrazovce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Past simple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Použití minulého času prostého</vt:lpstr>
      <vt:lpstr>Snímek 11</vt:lpstr>
      <vt:lpstr>Snímek 12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76</cp:revision>
  <dcterms:created xsi:type="dcterms:W3CDTF">2012-06-29T04:39:45Z</dcterms:created>
  <dcterms:modified xsi:type="dcterms:W3CDTF">2012-08-17T17:51:49Z</dcterms:modified>
</cp:coreProperties>
</file>