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9" r:id="rId4"/>
    <p:sldId id="260" r:id="rId5"/>
    <p:sldId id="267" r:id="rId6"/>
    <p:sldId id="269" r:id="rId7"/>
    <p:sldId id="261" r:id="rId8"/>
    <p:sldId id="268" r:id="rId9"/>
    <p:sldId id="264" r:id="rId10"/>
    <p:sldId id="265" r:id="rId11"/>
    <p:sldId id="266" r:id="rId12"/>
    <p:sldId id="270" r:id="rId13"/>
    <p:sldId id="258" r:id="rId14"/>
    <p:sldId id="271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17.8.2012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17.8.2012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lpforenglish.cz/gramatika/slovesa/casy/pritomne/c2006100401-pritomny-prubehovy-cas.html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://helpforenglish.cz/gramatika/slovesa/casy/pritomne/c2006120405-pritomny-cas-prubehovy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z/search?q=vyk%C5%99i%C4%8Dn%C3%ADk&amp;hl=cs&amp;client=firefox-a&amp;hs=cUa&amp;rls=org.mozilla:cs:official&amp;prmd=imvns&amp;tbm=isch&amp;tbo=u&amp;source=univ&amp;sa=X&amp;ei=alIlUK7NAuT24QTzrIHoCA&amp;ved=0CFQQsAQ&amp;biw=1366&amp;bih=624" TargetMode="External"/><Relationship Id="rId5" Type="http://schemas.openxmlformats.org/officeDocument/2006/relationships/hyperlink" Target="https://www.google.cz/search?q=mu%C5%BE+kreslen%C3%BD&amp;hl=cs&amp;client=firefox-a&amp;hs=A8g&amp;rls=org.mozilla:cs:official&amp;prmd=imvns&amp;tbm=isch&amp;tbo=u&amp;source=univ&amp;sa=X&amp;ei=tiIoUObNLqmg4gSyqYGQDg&amp;ved=0CEwQsAQ&amp;biw=1150&amp;bih=573" TargetMode="External"/><Relationship Id="rId4" Type="http://schemas.openxmlformats.org/officeDocument/2006/relationships/hyperlink" Target="http://www.e-gramatica.com/testy.php?category=cas-pritomny-prosty-a-prubehovy&amp;test=test-2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fotbalov%C3%BD+m%C3%AD%C4%8D&amp;hl=cs&amp;client=firefox-a&amp;hs=9TL&amp;rls=org.mozilla:cs:official&amp;prmd=imvns&amp;tbm=isch&amp;tbo=u&amp;source=univ&amp;sa=X&amp;ei=AhQoUJWqFtCP4gTA9IHYDQ&amp;ved=0CFEQsAQ&amp;biw=1150&amp;bih=573" TargetMode="External"/><Relationship Id="rId2" Type="http://schemas.openxmlformats.org/officeDocument/2006/relationships/hyperlink" Target="https://www.google.cz/search?q=kniha&amp;hl=cs&amp;client=firefox-a&amp;hs=gXL&amp;rls=org.mozilla:cs:official&amp;prmd=imvnsbl&amp;tbm=isch&amp;tbo=u&amp;source=univ&amp;sa=X&amp;ei=LUspUPjSIJDtsga5qYGoCA&amp;ved=0CHkQsAQ&amp;biw=1150&amp;bih=600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google.cz/search?q=televize&amp;oe=utf-8&amp;aq=t&amp;rls=org.mozilla:cs:official&amp;client=firefox-a&amp;um=1&amp;ie=UTF-8&amp;hl=cs&amp;tbm=isch&amp;source=og&amp;sa=N&amp;tab=wi&amp;ei=KVwpUMuJDMmKswba-YCIBw&amp;biw=1150&amp;bih=600&amp;sei=LFwpUJqqB4bLtAaxqoG4CQ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95536" y="332656"/>
            <a:ext cx="663359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/>
              <a:t>Přítomný čas průběhový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Přítomný čas průběhový (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present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continuous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první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31. 7. 2012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jako podpora při výkladu přítomného času průběhového, tvoření kladných vět, záporných vět a otázek a základní užití tohoto času. Na konci materiálu je stručné shrnutí.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2) </a:t>
            </a:r>
            <a:r>
              <a:rPr lang="cs-CZ" u="sng" dirty="0" smtClean="0"/>
              <a:t>Přechodný, dočasný </a:t>
            </a:r>
            <a:r>
              <a:rPr lang="cs-CZ" u="sng" dirty="0" smtClean="0"/>
              <a:t>děj</a:t>
            </a:r>
            <a:r>
              <a:rPr lang="cs-CZ" dirty="0" smtClean="0"/>
              <a:t>: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endParaRPr lang="cs-CZ" sz="1600" dirty="0" smtClean="0"/>
          </a:p>
          <a:p>
            <a:pPr>
              <a:lnSpc>
                <a:spcPct val="150000"/>
              </a:lnSpc>
            </a:pPr>
            <a:r>
              <a:rPr lang="cs-CZ" dirty="0" smtClean="0"/>
              <a:t>činnost, která se odehrává v současném období a je dočasná. Děj přitom nemusí probíhat právě v okamžiku, ve kterém to říkáme.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	</a:t>
            </a:r>
            <a:r>
              <a:rPr lang="cs-CZ" i="1" dirty="0" smtClean="0"/>
              <a:t>I </a:t>
            </a:r>
            <a:r>
              <a:rPr lang="cs-CZ" i="1" dirty="0" err="1" smtClean="0"/>
              <a:t>am</a:t>
            </a:r>
            <a:r>
              <a:rPr lang="cs-CZ" i="1" dirty="0" smtClean="0"/>
              <a:t> reading a </a:t>
            </a:r>
            <a:r>
              <a:rPr lang="cs-CZ" i="1" dirty="0" err="1" smtClean="0"/>
              <a:t>book</a:t>
            </a:r>
            <a:r>
              <a:rPr lang="cs-CZ" i="1" dirty="0" smtClean="0"/>
              <a:t> by </a:t>
            </a:r>
            <a:r>
              <a:rPr lang="cs-CZ" i="1" dirty="0" err="1" smtClean="0"/>
              <a:t>Hemingway</a:t>
            </a:r>
            <a:r>
              <a:rPr lang="cs-CZ" i="1" dirty="0" smtClean="0"/>
              <a:t>. </a:t>
            </a:r>
          </a:p>
          <a:p>
            <a:pPr>
              <a:lnSpc>
                <a:spcPct val="150000"/>
              </a:lnSpc>
              <a:buNone/>
            </a:pPr>
            <a:r>
              <a:rPr lang="cs-CZ" i="1" dirty="0" smtClean="0"/>
              <a:t>	Čtu knížku od </a:t>
            </a:r>
            <a:r>
              <a:rPr lang="cs-CZ" i="1" dirty="0" err="1" smtClean="0"/>
              <a:t>Hemingwaye</a:t>
            </a:r>
            <a:r>
              <a:rPr lang="cs-CZ" i="1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cs-CZ" sz="1400" dirty="0" smtClean="0"/>
          </a:p>
          <a:p>
            <a:pPr>
              <a:lnSpc>
                <a:spcPct val="150000"/>
              </a:lnSpc>
            </a:pPr>
            <a:r>
              <a:rPr lang="cs-CZ" dirty="0" smtClean="0"/>
              <a:t>ve chvíli, kdy to říkáme, řídíme třeba auto, ale knížku máme v současnosti rozečtenou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2648"/>
          </a:xfrm>
        </p:spPr>
        <p:txBody>
          <a:bodyPr/>
          <a:lstStyle/>
          <a:p>
            <a:pPr algn="ctr">
              <a:buNone/>
            </a:pPr>
            <a:r>
              <a:rPr lang="cs-CZ" dirty="0" smtClean="0"/>
              <a:t>	</a:t>
            </a:r>
            <a:r>
              <a:rPr lang="cs-CZ" sz="3600" u="sng" dirty="0" smtClean="0"/>
              <a:t>SHRNUTÍ</a:t>
            </a:r>
          </a:p>
          <a:p>
            <a:pPr>
              <a:buNone/>
            </a:pPr>
            <a:r>
              <a:rPr lang="cs-CZ" sz="2800" u="sng" dirty="0" smtClean="0"/>
              <a:t>kladná věta</a:t>
            </a:r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800" dirty="0" smtClean="0"/>
          </a:p>
          <a:p>
            <a:pPr>
              <a:buNone/>
            </a:pPr>
            <a:r>
              <a:rPr lang="cs-CZ" sz="2800" u="sng" dirty="0" smtClean="0"/>
              <a:t>záporná věta</a:t>
            </a:r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200" dirty="0" smtClean="0"/>
          </a:p>
          <a:p>
            <a:pPr>
              <a:buNone/>
            </a:pPr>
            <a:r>
              <a:rPr lang="cs-CZ" sz="2800" u="sng" dirty="0" smtClean="0"/>
              <a:t>otázka</a:t>
            </a:r>
          </a:p>
          <a:p>
            <a:pPr>
              <a:buNone/>
            </a:pP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539552" y="1844824"/>
          <a:ext cx="7920880" cy="1008111"/>
        </p:xfrm>
        <a:graphic>
          <a:graphicData uri="http://schemas.openxmlformats.org/drawingml/2006/table">
            <a:tbl>
              <a:tblPr/>
              <a:tblGrid>
                <a:gridCol w="3489126"/>
                <a:gridCol w="2216659"/>
                <a:gridCol w="2215095"/>
              </a:tblGrid>
              <a:tr h="336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I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am</a:t>
                      </a:r>
                      <a:endParaRPr lang="en-US" sz="18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laying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he</a:t>
                      </a:r>
                      <a:r>
                        <a:rPr lang="cs-CZ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she</a:t>
                      </a:r>
                      <a:r>
                        <a:rPr lang="cs-CZ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it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is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36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you</a:t>
                      </a:r>
                      <a:r>
                        <a:rPr lang="cs-CZ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we</a:t>
                      </a:r>
                      <a:r>
                        <a:rPr lang="cs-CZ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they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are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539552" y="3573016"/>
          <a:ext cx="7920879" cy="1080120"/>
        </p:xfrm>
        <a:graphic>
          <a:graphicData uri="http://schemas.openxmlformats.org/drawingml/2006/table">
            <a:tbl>
              <a:tblPr/>
              <a:tblGrid>
                <a:gridCol w="2981350"/>
                <a:gridCol w="1894065"/>
                <a:gridCol w="1522732"/>
                <a:gridCol w="1522732"/>
              </a:tblGrid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I</a:t>
                      </a:r>
                      <a:endParaRPr lang="en-US" sz="1800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am</a:t>
                      </a:r>
                      <a:endParaRPr lang="en-US" sz="1800" noProof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not</a:t>
                      </a:r>
                      <a:endParaRPr lang="en-US" sz="1800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playing</a:t>
                      </a:r>
                      <a:endParaRPr lang="en-US" sz="1800" noProof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he</a:t>
                      </a:r>
                      <a:r>
                        <a:rPr lang="en-US" sz="1800" b="1" baseline="0" noProof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 she / it</a:t>
                      </a:r>
                      <a:endParaRPr lang="en-US" sz="1800" noProof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is</a:t>
                      </a:r>
                      <a:endParaRPr lang="en-US" sz="1800" noProof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you</a:t>
                      </a:r>
                      <a:r>
                        <a:rPr lang="en-US" sz="1800" b="1" baseline="0" noProof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 we</a:t>
                      </a:r>
                      <a:r>
                        <a:rPr lang="en-US" sz="1800" b="1" baseline="0" noProof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 they</a:t>
                      </a:r>
                      <a:endParaRPr lang="en-US" sz="1800" noProof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are</a:t>
                      </a:r>
                      <a:endParaRPr lang="en-US" sz="1800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539552" y="5301208"/>
          <a:ext cx="7920880" cy="1008111"/>
        </p:xfrm>
        <a:graphic>
          <a:graphicData uri="http://schemas.openxmlformats.org/drawingml/2006/table">
            <a:tbl>
              <a:tblPr/>
              <a:tblGrid>
                <a:gridCol w="2520280"/>
                <a:gridCol w="3185505"/>
                <a:gridCol w="2215095"/>
              </a:tblGrid>
              <a:tr h="336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Am</a:t>
                      </a:r>
                      <a:endParaRPr lang="en-US" sz="1800" b="1" noProof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I</a:t>
                      </a:r>
                      <a:endParaRPr lang="en-US" sz="1800" noProof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playing</a:t>
                      </a:r>
                      <a:r>
                        <a:rPr lang="en-US" sz="1800" b="1" baseline="0" noProof="0" smtClean="0">
                          <a:latin typeface="Georgia"/>
                          <a:ea typeface="Calibri"/>
                          <a:cs typeface="Times New Roman"/>
                        </a:rPr>
                        <a:t> ?</a:t>
                      </a:r>
                      <a:endParaRPr lang="en-US" sz="18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Is</a:t>
                      </a:r>
                      <a:endParaRPr lang="en-US" sz="1800" b="1" noProof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he</a:t>
                      </a:r>
                      <a:r>
                        <a:rPr lang="en-US" sz="1800" b="1" baseline="0" noProof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smtClean="0">
                          <a:latin typeface="Georgia"/>
                          <a:ea typeface="Calibri"/>
                          <a:cs typeface="Times New Roman"/>
                        </a:rPr>
                        <a:t> she / it</a:t>
                      </a:r>
                      <a:endParaRPr lang="en-US" sz="1800" noProof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36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Are</a:t>
                      </a:r>
                      <a:endParaRPr lang="en-US" sz="1800" b="1" noProof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you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we</a:t>
                      </a:r>
                      <a:r>
                        <a:rPr lang="en-US" sz="1800" b="1" baseline="0" noProof="0" dirty="0" smtClean="0">
                          <a:latin typeface="Georgia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noProof="0" dirty="0" smtClean="0">
                          <a:latin typeface="Georgia"/>
                          <a:ea typeface="Calibri"/>
                          <a:cs typeface="Times New Roman"/>
                        </a:rPr>
                        <a:t> they</a:t>
                      </a:r>
                      <a:endParaRPr lang="en-US" sz="1800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12164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91264" cy="5112568"/>
          </a:xfrm>
        </p:spPr>
        <p:txBody>
          <a:bodyPr>
            <a:normAutofit fontScale="85000" lnSpcReduction="20000"/>
          </a:bodyPr>
          <a:lstStyle/>
          <a:p>
            <a:pPr lvl="0">
              <a:lnSpc>
                <a:spcPct val="150000"/>
              </a:lnSpc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>
              <a:lnSpc>
                <a:spcPct val="150000"/>
              </a:lnSpc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http://helpforenglish.cz/gramatika/slovesa/casy/pritomne/c2006120405-pritomny-cas-prubehovy.html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helpforenglish.cz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/gramatika/slovesa/casy/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pritomne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/c2006100401-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pritomny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prubehovy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cas.html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http://www.e-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gramatica.com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/testy.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php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?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category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=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cas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pritomny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-prosty-a-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prubehovy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&amp;test=test-2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https://www.google.cz/search?q=mu%C5%BE+kreslen%C3%BD&amp;hl=cs&amp;client=firefox-a&amp;hs=A8g&amp;rls=org.mozilla:cs:official&amp;prmd=imvns&amp;tbm=isch&amp;tbo=u&amp;source=univ&amp;sa=X&amp;ei=tiIoUObNLqmg4gSyqYGQDg&amp;ved=0CEwQsAQ&amp;biw=1150&amp;bih=573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https://www.google.cz/search?q=vyk%C5%99i%C4%8Dn%C3%ADk&amp;hl=cs&amp;client=firefox-a&amp;hs=cUa&amp;rls=org.mozilla:cs:official&amp;prmd=imvns&amp;tbm=isch&amp;tbo=u&amp;source=univ&amp;sa=X&amp;ei=alIlUK7NAuT24QTzrIHoCA&amp;ved=0CFQQsAQ&amp;biw=1366&amp;bih=624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91264" cy="5760640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50000"/>
              </a:lnSpc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https://www.google.cz/search?q=kniha&amp;hl=cs&amp;client=firefox-a&amp;hs=gXL&amp;rls=org.mozilla:cs:official&amp;prmd=imvnsbl&amp;tbm=isch&amp;tbo=u&amp;source=univ&amp;sa=X&amp;ei=LUspUPjSIJDtsga5qYGoCA&amp;ved=0CHkQsAQ&amp;biw=1150&amp;bih=600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https://www.google.cz/search?q=fotbalov%C3%BD+m%C3%AD%C4%8D&amp;hl=cs&amp;client=firefox-a&amp;hs=9TL&amp;rls=org.mozilla:cs:official&amp;prmd=imvns&amp;tbm=isch&amp;tbo=u&amp;source=univ&amp;sa=X&amp;ei=AhQoUJWqFtCP4gTA9IHYDQ&amp;ved=0CFEQsAQ&amp;biw=1150&amp;bih=573</a:t>
            </a:r>
            <a:endParaRPr lang="cs-CZ" sz="20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https://www.google.cz/search?q=televize&amp;oe=utf-8&amp;aq=t&amp;rls=org.mozilla:cs:official&amp;client=firefox-a&amp;um=1&amp;ie=UTF-8&amp;hl=cs&amp;tbm=isch&amp;source=og&amp;sa=N&amp;tab=wi&amp;ei=KVwpUMuJDMmKswba-YCIBw&amp;biw=1150&amp;bih=600&amp;sei=LFwpUJqqB4bLtAaxqoG4CQ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err="1" smtClean="0"/>
              <a:t>Present</a:t>
            </a:r>
            <a:r>
              <a:rPr lang="cs-CZ" dirty="0" smtClean="0"/>
              <a:t> </a:t>
            </a:r>
            <a:r>
              <a:rPr lang="cs-CZ" dirty="0" err="1" smtClean="0"/>
              <a:t>continuous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1"/>
            <a:ext cx="8229600" cy="4729729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cs-CZ" u="sng" dirty="0" smtClean="0"/>
              <a:t>Tvoření kladné oznamovací věty</a:t>
            </a:r>
            <a:endParaRPr lang="cs-CZ" dirty="0" smtClean="0"/>
          </a:p>
          <a:p>
            <a:pPr>
              <a:lnSpc>
                <a:spcPct val="150000"/>
              </a:lnSpc>
            </a:pPr>
            <a:r>
              <a:rPr lang="cs-CZ" dirty="0" smtClean="0"/>
              <a:t>pomocné sloveso „be“ v příslušném tvaru pro danou osobu a tvz. „-</a:t>
            </a:r>
            <a:r>
              <a:rPr lang="cs-CZ" dirty="0" err="1" smtClean="0"/>
              <a:t>ingový</a:t>
            </a:r>
            <a:r>
              <a:rPr lang="cs-CZ" dirty="0" smtClean="0"/>
              <a:t> tvar“ slovesa:</a:t>
            </a:r>
          </a:p>
          <a:p>
            <a:pPr>
              <a:buNone/>
            </a:pPr>
            <a:endParaRPr lang="cs-CZ" sz="1200" dirty="0" smtClean="0"/>
          </a:p>
          <a:p>
            <a:pPr>
              <a:buNone/>
            </a:pPr>
            <a:endParaRPr lang="cs-CZ" sz="1200" dirty="0" smtClean="0"/>
          </a:p>
          <a:p>
            <a:pPr>
              <a:buNone/>
            </a:pPr>
            <a:endParaRPr lang="cs-CZ" sz="1200" dirty="0" smtClean="0"/>
          </a:p>
          <a:p>
            <a:pPr algn="ctr">
              <a:buNone/>
            </a:pPr>
            <a:r>
              <a:rPr lang="cs-CZ" b="1" dirty="0" smtClean="0"/>
              <a:t>podmět 	        tvar slovesa „be“             -ing</a:t>
            </a:r>
            <a:endParaRPr lang="cs-CZ" b="1" u="sng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C:\Users\Pavel\Desktop\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4581128"/>
            <a:ext cx="704850" cy="685800"/>
          </a:xfrm>
          <a:prstGeom prst="rect">
            <a:avLst/>
          </a:prstGeom>
          <a:noFill/>
        </p:spPr>
      </p:pic>
      <p:pic>
        <p:nvPicPr>
          <p:cNvPr id="7" name="Picture 2" descr="C:\Users\Pavel\Desktop\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4" y="4581128"/>
            <a:ext cx="704850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6064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n-US" u="sng" dirty="0" smtClean="0"/>
              <a:t>Examples</a:t>
            </a:r>
            <a:r>
              <a:rPr lang="en-US" dirty="0" smtClean="0"/>
              <a:t>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I </a:t>
            </a:r>
            <a:r>
              <a:rPr lang="en-US" i="1" dirty="0" smtClean="0"/>
              <a:t>am reading </a:t>
            </a:r>
            <a:r>
              <a:rPr lang="en-US" dirty="0" smtClean="0"/>
              <a:t>a book.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You </a:t>
            </a:r>
            <a:r>
              <a:rPr lang="en-US" i="1" dirty="0" smtClean="0"/>
              <a:t>are having </a:t>
            </a:r>
            <a:r>
              <a:rPr lang="en-US" dirty="0" smtClean="0"/>
              <a:t>a shower.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He</a:t>
            </a:r>
            <a:r>
              <a:rPr lang="cs-CZ" dirty="0" smtClean="0"/>
              <a:t> </a:t>
            </a:r>
            <a:r>
              <a:rPr lang="cs-CZ" i="1" dirty="0" smtClean="0"/>
              <a:t>is </a:t>
            </a:r>
            <a:r>
              <a:rPr lang="cs-CZ" i="1" dirty="0" err="1" smtClean="0"/>
              <a:t>going</a:t>
            </a:r>
            <a:r>
              <a:rPr lang="cs-CZ" dirty="0" smtClean="0"/>
              <a:t> to </a:t>
            </a:r>
            <a:r>
              <a:rPr lang="cs-CZ" dirty="0" err="1" smtClean="0"/>
              <a:t>work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She </a:t>
            </a:r>
            <a:r>
              <a:rPr lang="en-US" i="1" dirty="0" smtClean="0"/>
              <a:t>is sleeping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It </a:t>
            </a:r>
            <a:r>
              <a:rPr lang="en-US" i="1" dirty="0" smtClean="0"/>
              <a:t>is working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We </a:t>
            </a:r>
            <a:r>
              <a:rPr lang="en-US" i="1" dirty="0" smtClean="0"/>
              <a:t>are smiling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They </a:t>
            </a:r>
            <a:r>
              <a:rPr lang="en-US" i="1" dirty="0" smtClean="0"/>
              <a:t>are looking </a:t>
            </a:r>
            <a:r>
              <a:rPr lang="en-US" dirty="0" smtClean="0"/>
              <a:t>at us.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il_fi" descr="8524814-vesela-podnikate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2348880"/>
            <a:ext cx="2520280" cy="3170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433467"/>
          </a:xfrm>
        </p:spPr>
        <p:txBody>
          <a:bodyPr/>
          <a:lstStyle/>
          <a:p>
            <a:pPr algn="ctr">
              <a:buNone/>
            </a:pPr>
            <a:r>
              <a:rPr lang="cs-CZ" u="sng" dirty="0" smtClean="0"/>
              <a:t>Tvoření záporné věty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zápor se tvoří pomocí přidání záporky „not“ k příslušnému tvaru pomocného slovesa „be“:</a:t>
            </a:r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 algn="ctr">
              <a:buNone/>
            </a:pPr>
            <a:r>
              <a:rPr lang="cs-CZ" b="1" dirty="0" smtClean="0"/>
              <a:t>		</a:t>
            </a:r>
          </a:p>
          <a:p>
            <a:pPr algn="ctr">
              <a:buNone/>
            </a:pPr>
            <a:endParaRPr lang="cs-CZ" b="1" dirty="0" smtClean="0"/>
          </a:p>
          <a:p>
            <a:pPr>
              <a:buNone/>
            </a:pPr>
            <a:r>
              <a:rPr lang="cs-CZ" b="1" dirty="0" smtClean="0"/>
              <a:t>podmět           tvar slovesa „be“           not          -ing</a:t>
            </a:r>
            <a:endParaRPr lang="cs-CZ" b="1" u="sng" dirty="0" smtClean="0"/>
          </a:p>
          <a:p>
            <a:pPr>
              <a:buNone/>
            </a:pPr>
            <a:endParaRPr lang="cs-CZ" b="1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4293096"/>
            <a:ext cx="704850" cy="685800"/>
          </a:xfrm>
          <a:prstGeom prst="rect">
            <a:avLst/>
          </a:prstGeom>
          <a:noFill/>
        </p:spPr>
      </p:pic>
      <p:pic>
        <p:nvPicPr>
          <p:cNvPr id="6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4293096"/>
            <a:ext cx="704850" cy="685800"/>
          </a:xfrm>
          <a:prstGeom prst="rect">
            <a:avLst/>
          </a:prstGeom>
          <a:noFill/>
        </p:spPr>
      </p:pic>
      <p:pic>
        <p:nvPicPr>
          <p:cNvPr id="7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4293096"/>
            <a:ext cx="704850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u="sng" dirty="0" err="1" smtClean="0"/>
              <a:t>Examples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I </a:t>
            </a:r>
            <a:r>
              <a:rPr lang="cs-CZ" i="1" dirty="0" err="1" smtClean="0"/>
              <a:t>am</a:t>
            </a:r>
            <a:r>
              <a:rPr lang="cs-CZ" i="1" dirty="0" smtClean="0"/>
              <a:t> </a:t>
            </a:r>
            <a:r>
              <a:rPr lang="cs-CZ" b="1" i="1" dirty="0" smtClean="0"/>
              <a:t>not</a:t>
            </a:r>
            <a:r>
              <a:rPr lang="cs-CZ" i="1" dirty="0" smtClean="0"/>
              <a:t> reading</a:t>
            </a:r>
            <a:r>
              <a:rPr lang="cs-CZ" dirty="0" smtClean="0"/>
              <a:t> a </a:t>
            </a:r>
            <a:r>
              <a:rPr lang="cs-CZ" dirty="0" err="1" smtClean="0"/>
              <a:t>book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i="1" dirty="0" smtClean="0"/>
              <a:t>are </a:t>
            </a:r>
            <a:r>
              <a:rPr lang="cs-CZ" b="1" i="1" dirty="0" smtClean="0"/>
              <a:t>not</a:t>
            </a:r>
            <a:r>
              <a:rPr lang="cs-CZ" i="1" dirty="0" smtClean="0"/>
              <a:t> </a:t>
            </a:r>
            <a:r>
              <a:rPr lang="cs-CZ" i="1" dirty="0" err="1" smtClean="0"/>
              <a:t>cooking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He </a:t>
            </a:r>
            <a:r>
              <a:rPr lang="cs-CZ" i="1" dirty="0" smtClean="0"/>
              <a:t>is </a:t>
            </a:r>
            <a:r>
              <a:rPr lang="cs-CZ" b="1" i="1" dirty="0" smtClean="0"/>
              <a:t>not</a:t>
            </a:r>
            <a:r>
              <a:rPr lang="cs-CZ" i="1" dirty="0" smtClean="0"/>
              <a:t> </a:t>
            </a:r>
            <a:r>
              <a:rPr lang="cs-CZ" i="1" dirty="0" err="1" smtClean="0"/>
              <a:t>watching</a:t>
            </a:r>
            <a:r>
              <a:rPr lang="cs-CZ" dirty="0" smtClean="0"/>
              <a:t> TV.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i="1" dirty="0" err="1" smtClean="0"/>
              <a:t>is</a:t>
            </a:r>
            <a:r>
              <a:rPr lang="cs-CZ" i="1" dirty="0" smtClean="0"/>
              <a:t> </a:t>
            </a:r>
            <a:r>
              <a:rPr lang="cs-CZ" b="1" i="1" dirty="0" smtClean="0"/>
              <a:t>not</a:t>
            </a:r>
            <a:r>
              <a:rPr lang="en-US" i="1" dirty="0" smtClean="0"/>
              <a:t> having </a:t>
            </a:r>
            <a:r>
              <a:rPr lang="en-US" dirty="0" smtClean="0"/>
              <a:t>a shower.</a:t>
            </a:r>
            <a:endParaRPr lang="cs-CZ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i="1" dirty="0" err="1" smtClean="0"/>
              <a:t>is</a:t>
            </a:r>
            <a:r>
              <a:rPr lang="cs-CZ" i="1" dirty="0" smtClean="0"/>
              <a:t> </a:t>
            </a:r>
            <a:r>
              <a:rPr lang="cs-CZ" b="1" i="1" dirty="0" smtClean="0"/>
              <a:t>not</a:t>
            </a:r>
            <a:r>
              <a:rPr lang="cs-CZ" i="1" dirty="0" smtClean="0"/>
              <a:t> </a:t>
            </a:r>
            <a:r>
              <a:rPr lang="cs-CZ" i="1" dirty="0" err="1" smtClean="0"/>
              <a:t>working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i="1" dirty="0" smtClean="0"/>
              <a:t>are </a:t>
            </a:r>
            <a:r>
              <a:rPr lang="cs-CZ" b="1" i="1" dirty="0" smtClean="0"/>
              <a:t>not</a:t>
            </a:r>
            <a:r>
              <a:rPr lang="cs-CZ" i="1" dirty="0" smtClean="0"/>
              <a:t> </a:t>
            </a:r>
            <a:r>
              <a:rPr lang="cs-CZ" i="1" dirty="0" err="1" smtClean="0"/>
              <a:t>playing</a:t>
            </a:r>
            <a:r>
              <a:rPr lang="cs-CZ" dirty="0" smtClean="0"/>
              <a:t> </a:t>
            </a:r>
            <a:r>
              <a:rPr lang="cs-CZ" dirty="0" err="1" smtClean="0"/>
              <a:t>football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They </a:t>
            </a:r>
            <a:r>
              <a:rPr lang="en-US" i="1" dirty="0" smtClean="0"/>
              <a:t>are </a:t>
            </a:r>
            <a:r>
              <a:rPr lang="cs-CZ" b="1" i="1" dirty="0" smtClean="0"/>
              <a:t>not</a:t>
            </a:r>
            <a:r>
              <a:rPr lang="cs-CZ" i="1" dirty="0" smtClean="0"/>
              <a:t> </a:t>
            </a:r>
            <a:r>
              <a:rPr lang="en-US" i="1" dirty="0" smtClean="0"/>
              <a:t>looking </a:t>
            </a:r>
            <a:r>
              <a:rPr lang="en-US" dirty="0" smtClean="0"/>
              <a:t>at us.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rg_hi" descr="https://encrypted-tbn1.google.com/images?q=tbn:ANd9GcSV8VkJ6yFMycNsP6GHdIiLnbBtZk77rJvJ0zL9giI4y2j5YmKh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1556792"/>
            <a:ext cx="2736304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il_fi" descr="soccer-ball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4509120"/>
            <a:ext cx="1250950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cs-CZ" dirty="0" smtClean="0"/>
              <a:t>pomocné sloveso „be“ a záporka not se často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používá ve staženém tvaru: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b="1" i="1" dirty="0" err="1" smtClean="0"/>
              <a:t>aren</a:t>
            </a:r>
            <a:r>
              <a:rPr lang="cs-CZ" b="1" i="1" dirty="0" smtClean="0"/>
              <a:t>‘t</a:t>
            </a:r>
            <a:r>
              <a:rPr lang="cs-CZ" i="1" dirty="0" smtClean="0"/>
              <a:t> </a:t>
            </a:r>
            <a:r>
              <a:rPr lang="cs-CZ" i="1" dirty="0" err="1" smtClean="0"/>
              <a:t>cooking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He </a:t>
            </a:r>
            <a:r>
              <a:rPr lang="cs-CZ" b="1" i="1" dirty="0" err="1" smtClean="0"/>
              <a:t>isn</a:t>
            </a:r>
            <a:r>
              <a:rPr lang="cs-CZ" b="1" i="1" dirty="0" smtClean="0"/>
              <a:t>‘t</a:t>
            </a:r>
            <a:r>
              <a:rPr lang="cs-CZ" i="1" dirty="0" smtClean="0"/>
              <a:t> </a:t>
            </a:r>
            <a:r>
              <a:rPr lang="cs-CZ" i="1" dirty="0" err="1" smtClean="0"/>
              <a:t>watching</a:t>
            </a:r>
            <a:r>
              <a:rPr lang="cs-CZ" dirty="0" smtClean="0"/>
              <a:t> TV.</a:t>
            </a:r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stažený tvar nelze udělat z tvaru „</a:t>
            </a:r>
            <a:r>
              <a:rPr lang="cs-CZ" i="1" dirty="0" err="1" smtClean="0"/>
              <a:t>am</a:t>
            </a:r>
            <a:r>
              <a:rPr lang="cs-CZ" dirty="0" smtClean="0"/>
              <a:t>“ a záporky „</a:t>
            </a:r>
            <a:r>
              <a:rPr lang="cs-CZ" i="1" dirty="0" smtClean="0"/>
              <a:t>not</a:t>
            </a:r>
            <a:r>
              <a:rPr lang="cs-CZ" dirty="0" smtClean="0"/>
              <a:t>“ 		    </a:t>
            </a:r>
            <a:r>
              <a:rPr lang="cs-CZ" strike="sngStrike" dirty="0" smtClean="0"/>
              <a:t>I </a:t>
            </a:r>
            <a:r>
              <a:rPr lang="cs-CZ" strike="sngStrike" dirty="0" err="1" smtClean="0"/>
              <a:t>amn</a:t>
            </a:r>
            <a:r>
              <a:rPr lang="cs-CZ" strike="sngStrike" dirty="0" smtClean="0"/>
              <a:t>‘t </a:t>
            </a:r>
            <a:r>
              <a:rPr lang="cs-CZ" strike="sngStrike" dirty="0" err="1" smtClean="0"/>
              <a:t>sleeping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il_fi" descr="vykricni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437112"/>
            <a:ext cx="720080" cy="152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Šipka doprava se zářezem 5"/>
          <p:cNvSpPr/>
          <p:nvPr/>
        </p:nvSpPr>
        <p:spPr>
          <a:xfrm>
            <a:off x="3419872" y="5301208"/>
            <a:ext cx="864096" cy="504056"/>
          </a:xfrm>
          <a:prstGeom prst="notch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u="sng" dirty="0" smtClean="0"/>
              <a:t>Tvoření otázky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otázka se tvoří prohozením podmětu a pomocného slovesa „be“ + tvz. „-</a:t>
            </a:r>
            <a:r>
              <a:rPr lang="cs-CZ" dirty="0" err="1" smtClean="0"/>
              <a:t>ingový</a:t>
            </a:r>
            <a:r>
              <a:rPr lang="cs-CZ" dirty="0" smtClean="0"/>
              <a:t> tvar slovesa :</a:t>
            </a:r>
          </a:p>
          <a:p>
            <a:pPr>
              <a:buNone/>
            </a:pPr>
            <a:endParaRPr lang="cs-CZ" sz="4400" b="1" dirty="0" smtClean="0"/>
          </a:p>
          <a:p>
            <a:pPr algn="ctr">
              <a:buNone/>
            </a:pPr>
            <a:r>
              <a:rPr lang="cs-CZ" b="1" dirty="0" smtClean="0"/>
              <a:t>tvar slovesa „</a:t>
            </a:r>
            <a:r>
              <a:rPr lang="cs-CZ" b="1" dirty="0" err="1" smtClean="0"/>
              <a:t>be</a:t>
            </a:r>
            <a:r>
              <a:rPr lang="cs-CZ" b="1" dirty="0" smtClean="0"/>
              <a:t>“               podmět               -ing  ?</a:t>
            </a:r>
            <a:endParaRPr lang="cs-CZ" b="1" u="sng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4365104"/>
            <a:ext cx="704850" cy="685800"/>
          </a:xfrm>
          <a:prstGeom prst="rect">
            <a:avLst/>
          </a:prstGeom>
          <a:noFill/>
        </p:spPr>
      </p:pic>
      <p:pic>
        <p:nvPicPr>
          <p:cNvPr id="6" name="Picture 2" descr="C:\Users\Pavel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4365104"/>
            <a:ext cx="704850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u="sng" dirty="0" err="1" smtClean="0"/>
              <a:t>Examples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i="1" dirty="0" err="1" smtClean="0"/>
              <a:t>Am</a:t>
            </a:r>
            <a:r>
              <a:rPr lang="cs-CZ" i="1" dirty="0" smtClean="0"/>
              <a:t> I reading</a:t>
            </a:r>
            <a:r>
              <a:rPr lang="cs-CZ" dirty="0" smtClean="0"/>
              <a:t> a </a:t>
            </a:r>
            <a:r>
              <a:rPr lang="cs-CZ" dirty="0" err="1" smtClean="0"/>
              <a:t>book</a:t>
            </a:r>
            <a:r>
              <a:rPr lang="cs-CZ" dirty="0" smtClean="0"/>
              <a:t>?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i="1" dirty="0" smtClean="0"/>
              <a:t>Are </a:t>
            </a:r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/>
              <a:t>listening</a:t>
            </a:r>
            <a:r>
              <a:rPr lang="cs-CZ" dirty="0" smtClean="0"/>
              <a:t> to </a:t>
            </a:r>
            <a:r>
              <a:rPr lang="cs-CZ" dirty="0" err="1" smtClean="0"/>
              <a:t>me</a:t>
            </a:r>
            <a:r>
              <a:rPr lang="cs-CZ" dirty="0" smtClean="0"/>
              <a:t>?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i="1" dirty="0" smtClean="0"/>
              <a:t>Is he </a:t>
            </a:r>
            <a:r>
              <a:rPr lang="cs-CZ" i="1" dirty="0" err="1" smtClean="0"/>
              <a:t>watching</a:t>
            </a:r>
            <a:r>
              <a:rPr lang="cs-CZ" i="1" dirty="0" smtClean="0"/>
              <a:t> </a:t>
            </a:r>
            <a:r>
              <a:rPr lang="cs-CZ" dirty="0" smtClean="0"/>
              <a:t>TV?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i="1" dirty="0" err="1" smtClean="0"/>
              <a:t>Is</a:t>
            </a:r>
            <a:r>
              <a:rPr lang="cs-CZ" i="1" dirty="0" smtClean="0"/>
              <a:t> </a:t>
            </a:r>
            <a:r>
              <a:rPr lang="cs-CZ" i="1" dirty="0" err="1" smtClean="0"/>
              <a:t>she</a:t>
            </a:r>
            <a:r>
              <a:rPr lang="cs-CZ" i="1" dirty="0" smtClean="0"/>
              <a:t> </a:t>
            </a:r>
            <a:r>
              <a:rPr lang="cs-CZ" i="1" dirty="0" err="1" smtClean="0"/>
              <a:t>having</a:t>
            </a:r>
            <a:r>
              <a:rPr lang="cs-CZ" dirty="0" smtClean="0"/>
              <a:t> a </a:t>
            </a:r>
            <a:r>
              <a:rPr lang="cs-CZ" dirty="0" err="1" smtClean="0"/>
              <a:t>bath</a:t>
            </a:r>
            <a:r>
              <a:rPr lang="cs-CZ" dirty="0" smtClean="0"/>
              <a:t>?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i="1" dirty="0" smtClean="0"/>
              <a:t> </a:t>
            </a:r>
            <a:r>
              <a:rPr lang="cs-CZ" i="1" dirty="0" err="1" smtClean="0"/>
              <a:t>Is</a:t>
            </a:r>
            <a:r>
              <a:rPr lang="cs-CZ" i="1" dirty="0" smtClean="0"/>
              <a:t> </a:t>
            </a:r>
            <a:r>
              <a:rPr lang="cs-CZ" i="1" dirty="0" err="1" smtClean="0"/>
              <a:t>it</a:t>
            </a:r>
            <a:r>
              <a:rPr lang="cs-CZ" i="1" dirty="0" smtClean="0"/>
              <a:t> </a:t>
            </a:r>
            <a:r>
              <a:rPr lang="cs-CZ" i="1" dirty="0" err="1" smtClean="0"/>
              <a:t>working</a:t>
            </a:r>
            <a:r>
              <a:rPr lang="cs-CZ" dirty="0" smtClean="0"/>
              <a:t>?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i="1" dirty="0" smtClean="0"/>
              <a:t> Are </a:t>
            </a:r>
            <a:r>
              <a:rPr lang="cs-CZ" i="1" dirty="0" err="1" smtClean="0"/>
              <a:t>we</a:t>
            </a:r>
            <a:r>
              <a:rPr lang="cs-CZ" i="1" dirty="0" smtClean="0"/>
              <a:t> </a:t>
            </a:r>
            <a:r>
              <a:rPr lang="cs-CZ" i="1" dirty="0" err="1" smtClean="0"/>
              <a:t>playing</a:t>
            </a:r>
            <a:r>
              <a:rPr lang="cs-CZ" dirty="0" smtClean="0"/>
              <a:t> </a:t>
            </a:r>
            <a:r>
              <a:rPr lang="cs-CZ" dirty="0" err="1" smtClean="0"/>
              <a:t>football</a:t>
            </a:r>
            <a:r>
              <a:rPr lang="cs-CZ" dirty="0" smtClean="0"/>
              <a:t>?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i="1" dirty="0" smtClean="0"/>
              <a:t>Are </a:t>
            </a:r>
            <a:r>
              <a:rPr lang="cs-CZ" i="1" dirty="0" err="1" smtClean="0"/>
              <a:t>they</a:t>
            </a:r>
            <a:r>
              <a:rPr lang="cs-CZ" i="1" dirty="0" smtClean="0"/>
              <a:t> </a:t>
            </a:r>
            <a:r>
              <a:rPr lang="cs-CZ" i="1" dirty="0" err="1" smtClean="0"/>
              <a:t>having</a:t>
            </a:r>
            <a:r>
              <a:rPr lang="cs-CZ" dirty="0" smtClean="0"/>
              <a:t> </a:t>
            </a:r>
            <a:r>
              <a:rPr lang="cs-CZ" dirty="0" err="1" smtClean="0"/>
              <a:t>fun</a:t>
            </a:r>
            <a:r>
              <a:rPr lang="cs-CZ" dirty="0" smtClean="0"/>
              <a:t>?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rg_hi" descr="https://encrypted-tbn3.google.com/images?q=tbn:ANd9GcTy4FI7GdXeyxQeNQHTDy3ZM4NASSYCHo47ZlgokpR1hFhPrIqS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3501008"/>
            <a:ext cx="2232248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 smtClean="0"/>
              <a:t>Použití přítomného času průběhového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lnSpc>
                <a:spcPct val="160000"/>
              </a:lnSpc>
              <a:buAutoNum type="arabicParenR"/>
            </a:pPr>
            <a:r>
              <a:rPr lang="cs-CZ" u="sng" dirty="0" smtClean="0"/>
              <a:t>Děj probíhá v momentě, kdy o něm mluvíme</a:t>
            </a:r>
            <a:r>
              <a:rPr lang="cs-CZ" dirty="0" smtClean="0"/>
              <a:t>:</a:t>
            </a:r>
          </a:p>
          <a:p>
            <a:pPr marL="514350" indent="-514350">
              <a:lnSpc>
                <a:spcPct val="160000"/>
              </a:lnSpc>
              <a:buNone/>
            </a:pPr>
            <a:endParaRPr lang="cs-CZ" sz="700" dirty="0" smtClean="0"/>
          </a:p>
          <a:p>
            <a:pPr marL="514350" indent="-514350">
              <a:lnSpc>
                <a:spcPct val="160000"/>
              </a:lnSpc>
            </a:pPr>
            <a:r>
              <a:rPr lang="cs-CZ" dirty="0" smtClean="0"/>
              <a:t>I </a:t>
            </a:r>
            <a:r>
              <a:rPr lang="cs-CZ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/>
              <a:t>going</a:t>
            </a:r>
            <a:r>
              <a:rPr lang="cs-CZ" dirty="0" smtClean="0"/>
              <a:t> to </a:t>
            </a:r>
            <a:r>
              <a:rPr lang="cs-CZ" dirty="0" err="1" smtClean="0"/>
              <a:t>school</a:t>
            </a:r>
            <a:r>
              <a:rPr lang="cs-CZ" dirty="0" smtClean="0"/>
              <a:t>.</a:t>
            </a:r>
          </a:p>
          <a:p>
            <a:pPr marL="514350" indent="-514350">
              <a:lnSpc>
                <a:spcPct val="160000"/>
              </a:lnSpc>
              <a:buNone/>
            </a:pPr>
            <a:r>
              <a:rPr lang="cs-CZ" dirty="0" smtClean="0"/>
              <a:t>	Jdu do školy. (právě teď)</a:t>
            </a:r>
          </a:p>
          <a:p>
            <a:pPr marL="514350" indent="-514350">
              <a:lnSpc>
                <a:spcPct val="160000"/>
              </a:lnSpc>
              <a:buNone/>
            </a:pPr>
            <a:endParaRPr lang="cs-CZ" sz="900" dirty="0" smtClean="0"/>
          </a:p>
          <a:p>
            <a:pPr marL="514350" indent="-514350">
              <a:lnSpc>
                <a:spcPct val="160000"/>
              </a:lnSpc>
            </a:pPr>
            <a:r>
              <a:rPr lang="cs-CZ" dirty="0" smtClean="0"/>
              <a:t>He is </a:t>
            </a:r>
            <a:r>
              <a:rPr lang="cs-CZ" dirty="0" err="1" smtClean="0"/>
              <a:t>sleeping</a:t>
            </a:r>
            <a:r>
              <a:rPr lang="cs-CZ" dirty="0" smtClean="0"/>
              <a:t>.</a:t>
            </a:r>
          </a:p>
          <a:p>
            <a:pPr marL="514350" indent="-514350">
              <a:lnSpc>
                <a:spcPct val="160000"/>
              </a:lnSpc>
              <a:buNone/>
            </a:pPr>
            <a:r>
              <a:rPr lang="cs-CZ" dirty="0" smtClean="0"/>
              <a:t>	Spí. (právě teď)</a:t>
            </a:r>
          </a:p>
          <a:p>
            <a:pPr marL="514350" indent="-514350">
              <a:lnSpc>
                <a:spcPct val="160000"/>
              </a:lnSpc>
              <a:buNone/>
            </a:pPr>
            <a:endParaRPr lang="cs-CZ" sz="800" dirty="0" smtClean="0"/>
          </a:p>
          <a:p>
            <a:pPr marL="514350" indent="-514350">
              <a:lnSpc>
                <a:spcPct val="160000"/>
              </a:lnSpc>
            </a:pP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aren</a:t>
            </a:r>
            <a:r>
              <a:rPr lang="cs-CZ" dirty="0" smtClean="0"/>
              <a:t>‘t </a:t>
            </a:r>
            <a:r>
              <a:rPr lang="cs-CZ" dirty="0" err="1" smtClean="0"/>
              <a:t>playing</a:t>
            </a:r>
            <a:r>
              <a:rPr lang="cs-CZ" dirty="0" smtClean="0"/>
              <a:t> </a:t>
            </a:r>
            <a:r>
              <a:rPr lang="cs-CZ" dirty="0" err="1" smtClean="0"/>
              <a:t>football</a:t>
            </a:r>
            <a:r>
              <a:rPr lang="cs-CZ" dirty="0" smtClean="0"/>
              <a:t>.</a:t>
            </a:r>
          </a:p>
          <a:p>
            <a:pPr marL="514350" indent="-514350">
              <a:lnSpc>
                <a:spcPct val="160000"/>
              </a:lnSpc>
              <a:buNone/>
            </a:pPr>
            <a:r>
              <a:rPr lang="cs-CZ" dirty="0" smtClean="0"/>
              <a:t>	Nehrajeme fotbal. (právě teď)</a:t>
            </a:r>
          </a:p>
          <a:p>
            <a:pPr marL="514350" indent="-514350"/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1497</TotalTime>
  <Words>426</Words>
  <Application>Microsoft Office PowerPoint</Application>
  <PresentationFormat>Předvádění na obrazovce (4:3)</PresentationFormat>
  <Paragraphs>125</Paragraphs>
  <Slides>14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Snímek 1</vt:lpstr>
      <vt:lpstr>Present continuous</vt:lpstr>
      <vt:lpstr>Snímek 3</vt:lpstr>
      <vt:lpstr>Snímek 4</vt:lpstr>
      <vt:lpstr>Snímek 5</vt:lpstr>
      <vt:lpstr>Snímek 6</vt:lpstr>
      <vt:lpstr>Snímek 7</vt:lpstr>
      <vt:lpstr>Snímek 8</vt:lpstr>
      <vt:lpstr>Použití přítomného času průběhového</vt:lpstr>
      <vt:lpstr>Snímek 10</vt:lpstr>
      <vt:lpstr>Snímek 11</vt:lpstr>
      <vt:lpstr>Snímek 12</vt:lpstr>
      <vt:lpstr>Použité zdroje</vt:lpstr>
      <vt:lpstr>Snímek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144</cp:revision>
  <dcterms:created xsi:type="dcterms:W3CDTF">2012-06-29T04:39:45Z</dcterms:created>
  <dcterms:modified xsi:type="dcterms:W3CDTF">2012-08-17T17:53:50Z</dcterms:modified>
</cp:coreProperties>
</file>