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66" r:id="rId4"/>
    <p:sldId id="267" r:id="rId5"/>
    <p:sldId id="270" r:id="rId6"/>
    <p:sldId id="259" r:id="rId7"/>
    <p:sldId id="271" r:id="rId8"/>
    <p:sldId id="268" r:id="rId9"/>
    <p:sldId id="272" r:id="rId10"/>
    <p:sldId id="269" r:id="rId11"/>
    <p:sldId id="260" r:id="rId12"/>
    <p:sldId id="273" r:id="rId13"/>
    <p:sldId id="274" r:id="rId14"/>
    <p:sldId id="275" r:id="rId15"/>
    <p:sldId id="261" r:id="rId16"/>
    <p:sldId id="262" r:id="rId17"/>
    <p:sldId id="263" r:id="rId18"/>
    <p:sldId id="277" r:id="rId19"/>
    <p:sldId id="276" r:id="rId20"/>
    <p:sldId id="258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17.8.2012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17.8.2012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://www.e-gramatica.com/testy.php?category=cas-pritomny-prosty-a-prubehovy&amp;test=test-2" TargetMode="External"/><Relationship Id="rId7" Type="http://schemas.openxmlformats.org/officeDocument/2006/relationships/hyperlink" Target="https://www.google.cz/search?q=pes+kreslen%C3%BD&amp;hl=cs&amp;client=firefox-a&amp;hs=Ht0&amp;rls=org.mozilla:cs:official&amp;prmd=imvns&amp;tbm=isch&amp;tbo=u&amp;source=univ&amp;sa=X&amp;ei=GhUoUKG7MaeB4gTExIGoAw&amp;ved=0CEoQsAQ&amp;biw=1150&amp;bih=573" TargetMode="External"/><Relationship Id="rId2" Type="http://schemas.openxmlformats.org/officeDocument/2006/relationships/hyperlink" Target="http://helpforenglish.cz/gramatika/slovesa/casy/pritomne/c2007012101-pritomny-cas-prosty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z/search?q=fotbalov%C3%BD+m%C3%AD%C4%8D&amp;hl=cs&amp;client=firefox-a&amp;hs=9TL&amp;rls=org.mozilla:cs:official&amp;prmd=imvns&amp;tbm=isch&amp;tbo=u&amp;source=univ&amp;sa=X&amp;ei=AhQoUJWqFtCP4gTA9IHYDQ&amp;ved=0CFEQsAQ&amp;biw=1150&amp;bih=573" TargetMode="External"/><Relationship Id="rId5" Type="http://schemas.openxmlformats.org/officeDocument/2006/relationships/hyperlink" Target="https://www.google.cz/search?q=raketa+tenisov%C3%A1&amp;hl=cs&amp;client=firefox-a&amp;hs=C7f&amp;rls=org.mozilla:cs:official&amp;prmd=imvns&amp;tbm=isch&amp;tbo=u&amp;source=univ&amp;sa=X&amp;ei=dhMoUIrnEK_T4QSCloHIAQ&amp;ved=0CHwQsAQ&amp;biw=1150&amp;bih=573" TargetMode="External"/><Relationship Id="rId4" Type="http://schemas.openxmlformats.org/officeDocument/2006/relationships/hyperlink" Target="https://www.google.cz/search?q=zmrzlina+kreslen%C3%A1&amp;hl=cs&amp;client=firefox-a&amp;hs=pI0&amp;rls=org.mozilla:cs:official&amp;prmd=imvns&amp;tbm=isch&amp;tbo=u&amp;source=univ&amp;sa=X&amp;ei=RgwoUN7SCczT4QTLp4HIDg&amp;ved=0CE4QsAQ&amp;biw=1150&amp;bih=573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9512" y="476672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Přítomný čas prostý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Přítomný čas prostý (present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simple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první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30. </a:t>
                      </a: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jako podpora při výkladu přítomného času prostého, tvoření kladných vět, záporných vět a otázek a základní užití tohoto času.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Na konci materiálu je stručné shrnutí.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16624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p</a:t>
            </a:r>
            <a:r>
              <a:rPr lang="pt-BR" dirty="0" smtClean="0"/>
              <a:t>omocné sloveso a záporka se dají stáhnout do tvaru </a:t>
            </a:r>
            <a:r>
              <a:rPr lang="cs-CZ" dirty="0" smtClean="0"/>
              <a:t>„</a:t>
            </a:r>
            <a:r>
              <a:rPr lang="pt-BR" dirty="0" smtClean="0"/>
              <a:t>don</a:t>
            </a:r>
            <a:r>
              <a:rPr lang="cs-CZ" dirty="0" smtClean="0"/>
              <a:t>‘</a:t>
            </a:r>
            <a:r>
              <a:rPr lang="pt-BR" dirty="0" smtClean="0"/>
              <a:t>t</a:t>
            </a:r>
            <a:r>
              <a:rPr lang="cs-CZ" dirty="0" smtClean="0"/>
              <a:t>“</a:t>
            </a:r>
            <a:r>
              <a:rPr lang="pt-BR" dirty="0" smtClean="0"/>
              <a:t> nebo </a:t>
            </a:r>
            <a:r>
              <a:rPr lang="cs-CZ" dirty="0" smtClean="0"/>
              <a:t>„</a:t>
            </a:r>
            <a:r>
              <a:rPr lang="pt-BR" dirty="0" smtClean="0"/>
              <a:t>doesn</a:t>
            </a:r>
            <a:r>
              <a:rPr lang="cs-CZ" dirty="0" smtClean="0"/>
              <a:t>‘</a:t>
            </a:r>
            <a:r>
              <a:rPr lang="pt-BR" dirty="0" smtClean="0"/>
              <a:t>t</a:t>
            </a:r>
            <a:r>
              <a:rPr lang="cs-CZ" dirty="0" smtClean="0"/>
              <a:t>“:</a:t>
            </a:r>
          </a:p>
          <a:p>
            <a:pPr>
              <a:lnSpc>
                <a:spcPct val="150000"/>
              </a:lnSpc>
              <a:buNone/>
            </a:pPr>
            <a:endParaRPr lang="cs-CZ" sz="1200" dirty="0" smtClean="0"/>
          </a:p>
          <a:p>
            <a:pPr>
              <a:lnSpc>
                <a:spcPct val="150000"/>
              </a:lnSpc>
              <a:buNone/>
            </a:pPr>
            <a:r>
              <a:rPr lang="cs-CZ" u="sng" dirty="0" smtClean="0"/>
              <a:t>Examples</a:t>
            </a:r>
            <a:r>
              <a:rPr lang="cs-CZ" dirty="0" smtClean="0"/>
              <a:t>:</a:t>
            </a:r>
          </a:p>
          <a:p>
            <a:pPr>
              <a:lnSpc>
                <a:spcPct val="160000"/>
              </a:lnSpc>
              <a:buNone/>
            </a:pPr>
            <a:r>
              <a:rPr lang="en-US" dirty="0" smtClean="0"/>
              <a:t>I don‘t like ice cream.</a:t>
            </a:r>
          </a:p>
          <a:p>
            <a:pPr>
              <a:lnSpc>
                <a:spcPct val="160000"/>
              </a:lnSpc>
              <a:buNone/>
            </a:pPr>
            <a:r>
              <a:rPr lang="en-US" dirty="0" smtClean="0"/>
              <a:t>You don‘t </a:t>
            </a:r>
            <a:r>
              <a:rPr lang="cs-CZ" dirty="0" smtClean="0"/>
              <a:t>live in Barcelona</a:t>
            </a:r>
            <a:r>
              <a:rPr lang="en-US" dirty="0" smtClean="0"/>
              <a:t>.</a:t>
            </a:r>
          </a:p>
          <a:p>
            <a:pPr>
              <a:lnSpc>
                <a:spcPct val="160000"/>
              </a:lnSpc>
              <a:buNone/>
            </a:pPr>
            <a:r>
              <a:rPr lang="en-US" dirty="0" smtClean="0"/>
              <a:t>We don‘t </a:t>
            </a:r>
            <a:r>
              <a:rPr lang="cs-CZ" dirty="0" err="1" smtClean="0"/>
              <a:t>cook</a:t>
            </a:r>
            <a:r>
              <a:rPr lang="cs-CZ" dirty="0" smtClean="0"/>
              <a:t> </a:t>
            </a:r>
            <a:r>
              <a:rPr lang="cs-CZ" dirty="0" err="1" smtClean="0"/>
              <a:t>every</a:t>
            </a:r>
            <a:r>
              <a:rPr lang="cs-CZ" dirty="0" smtClean="0"/>
              <a:t> </a:t>
            </a:r>
            <a:r>
              <a:rPr lang="cs-CZ" dirty="0" err="1" smtClean="0"/>
              <a:t>day</a:t>
            </a:r>
            <a:r>
              <a:rPr lang="en-US" dirty="0" smtClean="0"/>
              <a:t>.</a:t>
            </a:r>
          </a:p>
          <a:p>
            <a:pPr>
              <a:lnSpc>
                <a:spcPct val="160000"/>
              </a:lnSpc>
              <a:buNone/>
            </a:pPr>
            <a:r>
              <a:rPr lang="en-US" dirty="0" smtClean="0"/>
              <a:t>He doesn‘t </a:t>
            </a:r>
            <a:r>
              <a:rPr lang="cs-CZ" dirty="0" err="1" smtClean="0"/>
              <a:t>smoke</a:t>
            </a:r>
            <a:r>
              <a:rPr lang="en-US" dirty="0" smtClean="0"/>
              <a:t>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8863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cs-CZ" u="sng" dirty="0" smtClean="0"/>
              <a:t>Tvoření otázky</a:t>
            </a:r>
          </a:p>
          <a:p>
            <a:pPr>
              <a:lnSpc>
                <a:spcPct val="110000"/>
              </a:lnSpc>
            </a:pPr>
            <a:r>
              <a:rPr lang="cs-CZ" dirty="0" smtClean="0"/>
              <a:t>pro osoby „I, </a:t>
            </a:r>
            <a:r>
              <a:rPr lang="cs-CZ" dirty="0" err="1" smtClean="0"/>
              <a:t>you</a:t>
            </a:r>
            <a:r>
              <a:rPr lang="cs-CZ" dirty="0" smtClean="0"/>
              <a:t>, </a:t>
            </a:r>
            <a:r>
              <a:rPr lang="cs-CZ" dirty="0" err="1" smtClean="0"/>
              <a:t>we</a:t>
            </a:r>
            <a:r>
              <a:rPr lang="cs-CZ" dirty="0" smtClean="0"/>
              <a:t>, </a:t>
            </a:r>
            <a:r>
              <a:rPr lang="cs-CZ" dirty="0" err="1" smtClean="0"/>
              <a:t>they</a:t>
            </a:r>
            <a:r>
              <a:rPr lang="cs-CZ" dirty="0" smtClean="0"/>
              <a:t>“ se otázka tvoří pomocí pomocného slovesa „do“, které dáme na začátek věty, poté následuje podmět a infinitiv významového slovesa bez „to“:</a:t>
            </a:r>
          </a:p>
          <a:p>
            <a:pPr>
              <a:buNone/>
            </a:pPr>
            <a:r>
              <a:rPr lang="cs-CZ" b="1" dirty="0" smtClean="0"/>
              <a:t>			</a:t>
            </a:r>
          </a:p>
          <a:p>
            <a:pPr>
              <a:buNone/>
            </a:pPr>
            <a:r>
              <a:rPr lang="cs-CZ" b="1" dirty="0" smtClean="0"/>
              <a:t>				</a:t>
            </a:r>
            <a:r>
              <a:rPr lang="en-US" b="1" dirty="0" smtClean="0"/>
              <a:t>I</a:t>
            </a:r>
          </a:p>
          <a:p>
            <a:pPr>
              <a:buNone/>
            </a:pPr>
            <a:r>
              <a:rPr lang="en-US" b="1" dirty="0" smtClean="0"/>
              <a:t>	Do			you			like      ?</a:t>
            </a:r>
          </a:p>
          <a:p>
            <a:pPr>
              <a:buNone/>
            </a:pPr>
            <a:r>
              <a:rPr lang="en-US" b="1" dirty="0" smtClean="0"/>
              <a:t>				we</a:t>
            </a:r>
          </a:p>
          <a:p>
            <a:pPr>
              <a:buNone/>
            </a:pPr>
            <a:r>
              <a:rPr lang="en-US" b="1" dirty="0" smtClean="0"/>
              <a:t>				they</a:t>
            </a:r>
          </a:p>
          <a:p>
            <a:pPr>
              <a:lnSpc>
                <a:spcPct val="150000"/>
              </a:lnSpc>
              <a:buNone/>
            </a:pPr>
            <a:endParaRPr lang="cs-CZ" dirty="0" smtClean="0"/>
          </a:p>
          <a:p>
            <a:pPr>
              <a:lnSpc>
                <a:spcPct val="150000"/>
              </a:lnSpc>
              <a:buNone/>
            </a:pPr>
            <a:endParaRPr lang="cs-CZ" sz="900" dirty="0" smtClean="0"/>
          </a:p>
          <a:p>
            <a:pPr>
              <a:lnSpc>
                <a:spcPct val="150000"/>
              </a:lnSpc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4221088"/>
            <a:ext cx="704850" cy="685800"/>
          </a:xfrm>
          <a:prstGeom prst="rect">
            <a:avLst/>
          </a:prstGeom>
          <a:noFill/>
        </p:spPr>
      </p:pic>
      <p:pic>
        <p:nvPicPr>
          <p:cNvPr id="6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4221088"/>
            <a:ext cx="704850" cy="6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6624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  <a:buNone/>
            </a:pPr>
            <a:r>
              <a:rPr lang="cs-CZ" u="sng" dirty="0" smtClean="0"/>
              <a:t>Examples</a:t>
            </a:r>
            <a:r>
              <a:rPr lang="cs-CZ" dirty="0" smtClean="0"/>
              <a:t>: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u="sng" dirty="0" smtClean="0"/>
              <a:t>Do I live</a:t>
            </a:r>
            <a:r>
              <a:rPr lang="cs-CZ" dirty="0" smtClean="0"/>
              <a:t> in London?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u="sng" dirty="0" smtClean="0"/>
              <a:t>Do </a:t>
            </a:r>
            <a:r>
              <a:rPr lang="cs-CZ" u="sng" dirty="0" err="1" smtClean="0"/>
              <a:t>you</a:t>
            </a:r>
            <a:r>
              <a:rPr lang="cs-CZ" u="sng" dirty="0" smtClean="0"/>
              <a:t> </a:t>
            </a:r>
            <a:r>
              <a:rPr lang="cs-CZ" u="sng" dirty="0" err="1" smtClean="0"/>
              <a:t>like</a:t>
            </a:r>
            <a:r>
              <a:rPr lang="cs-CZ" dirty="0" smtClean="0"/>
              <a:t> </a:t>
            </a:r>
            <a:r>
              <a:rPr lang="cs-CZ" dirty="0" err="1" smtClean="0"/>
              <a:t>ice</a:t>
            </a:r>
            <a:r>
              <a:rPr lang="cs-CZ" dirty="0" smtClean="0"/>
              <a:t> </a:t>
            </a:r>
            <a:r>
              <a:rPr lang="cs-CZ" dirty="0" err="1" smtClean="0"/>
              <a:t>cream</a:t>
            </a:r>
            <a:r>
              <a:rPr lang="cs-CZ" dirty="0" smtClean="0"/>
              <a:t>?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u="sng" dirty="0" smtClean="0"/>
              <a:t>Do </a:t>
            </a:r>
            <a:r>
              <a:rPr lang="cs-CZ" u="sng" dirty="0" err="1" smtClean="0"/>
              <a:t>we</a:t>
            </a:r>
            <a:r>
              <a:rPr lang="cs-CZ" u="sng" dirty="0" smtClean="0"/>
              <a:t> play</a:t>
            </a:r>
            <a:r>
              <a:rPr lang="cs-CZ" dirty="0" smtClean="0"/>
              <a:t> </a:t>
            </a:r>
            <a:r>
              <a:rPr lang="cs-CZ" dirty="0" err="1" smtClean="0"/>
              <a:t>football</a:t>
            </a:r>
            <a:r>
              <a:rPr lang="cs-CZ" dirty="0" smtClean="0"/>
              <a:t>?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u="sng" dirty="0" smtClean="0"/>
              <a:t>Do </a:t>
            </a:r>
            <a:r>
              <a:rPr lang="cs-CZ" u="sng" dirty="0" err="1" smtClean="0"/>
              <a:t>they</a:t>
            </a:r>
            <a:r>
              <a:rPr lang="cs-CZ" u="sng" dirty="0" smtClean="0"/>
              <a:t> </a:t>
            </a:r>
            <a:r>
              <a:rPr lang="cs-CZ" u="sng" dirty="0" err="1" smtClean="0"/>
              <a:t>like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?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il_fi" descr="soccer-ball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573016"/>
            <a:ext cx="266429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2648"/>
          </a:xfrm>
        </p:spPr>
        <p:txBody>
          <a:bodyPr>
            <a:normAutofit/>
          </a:bodyPr>
          <a:lstStyle/>
          <a:p>
            <a:r>
              <a:rPr lang="cs-CZ" dirty="0" smtClean="0"/>
              <a:t>pro osoby „he, </a:t>
            </a:r>
            <a:r>
              <a:rPr lang="cs-CZ" dirty="0" err="1" smtClean="0"/>
              <a:t>she</a:t>
            </a:r>
            <a:r>
              <a:rPr lang="cs-CZ" dirty="0" smtClean="0"/>
              <a:t>, </a:t>
            </a:r>
            <a:r>
              <a:rPr lang="cs-CZ" dirty="0" err="1" smtClean="0"/>
              <a:t>it</a:t>
            </a:r>
            <a:r>
              <a:rPr lang="cs-CZ" dirty="0" smtClean="0"/>
              <a:t>“ se otázka tvoří pomocí pomocného slovesa „</a:t>
            </a:r>
            <a:r>
              <a:rPr lang="cs-CZ" dirty="0" err="1" smtClean="0"/>
              <a:t>does</a:t>
            </a:r>
            <a:r>
              <a:rPr lang="cs-CZ" dirty="0" smtClean="0"/>
              <a:t>“, které dáme na začátek věty, poté následuje podmět a infinitiv významového slovesa bez „to“:</a:t>
            </a:r>
          </a:p>
          <a:p>
            <a:pPr>
              <a:lnSpc>
                <a:spcPct val="150000"/>
              </a:lnSpc>
              <a:buNone/>
            </a:pPr>
            <a:endParaRPr lang="cs-CZ" dirty="0" smtClean="0"/>
          </a:p>
          <a:p>
            <a:pPr>
              <a:buNone/>
            </a:pPr>
            <a:r>
              <a:rPr lang="cs-CZ" b="1" dirty="0" smtClean="0"/>
              <a:t>				he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	Do</a:t>
            </a:r>
            <a:r>
              <a:rPr lang="cs-CZ" b="1" dirty="0" smtClean="0"/>
              <a:t>es</a:t>
            </a:r>
            <a:r>
              <a:rPr lang="en-US" b="1" dirty="0" smtClean="0"/>
              <a:t>		</a:t>
            </a:r>
            <a:r>
              <a:rPr lang="cs-CZ" b="1" dirty="0" err="1" smtClean="0"/>
              <a:t>she</a:t>
            </a:r>
            <a:r>
              <a:rPr lang="en-US" b="1" dirty="0" smtClean="0"/>
              <a:t>			like      ?</a:t>
            </a:r>
          </a:p>
          <a:p>
            <a:pPr>
              <a:buNone/>
            </a:pPr>
            <a:r>
              <a:rPr lang="en-US" b="1" dirty="0" smtClean="0"/>
              <a:t>				</a:t>
            </a:r>
            <a:r>
              <a:rPr lang="cs-CZ" b="1" dirty="0" err="1" smtClean="0"/>
              <a:t>it</a:t>
            </a:r>
            <a:endParaRPr lang="en-US" b="1" dirty="0" smtClean="0"/>
          </a:p>
          <a:p>
            <a:pPr>
              <a:buNone/>
            </a:pPr>
            <a:endParaRPr lang="cs-CZ" b="1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4077072"/>
            <a:ext cx="704850" cy="685800"/>
          </a:xfrm>
          <a:prstGeom prst="rect">
            <a:avLst/>
          </a:prstGeom>
          <a:noFill/>
        </p:spPr>
      </p:pic>
      <p:pic>
        <p:nvPicPr>
          <p:cNvPr id="6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4077072"/>
            <a:ext cx="704850" cy="6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  <a:buNone/>
            </a:pPr>
            <a:r>
              <a:rPr lang="cs-CZ" u="sng" dirty="0" smtClean="0"/>
              <a:t>Examples</a:t>
            </a:r>
            <a:r>
              <a:rPr lang="cs-CZ" dirty="0" smtClean="0"/>
              <a:t>: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u="sng" dirty="0" smtClean="0"/>
              <a:t>Does he live</a:t>
            </a:r>
            <a:r>
              <a:rPr lang="en-US" dirty="0" smtClean="0"/>
              <a:t> in London?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u="sng" dirty="0" smtClean="0"/>
              <a:t>Does she play</a:t>
            </a:r>
            <a:r>
              <a:rPr lang="en-US" dirty="0" smtClean="0"/>
              <a:t> volleyball?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u="sng" dirty="0" smtClean="0"/>
              <a:t>Does it bite</a:t>
            </a:r>
            <a:r>
              <a:rPr lang="en-US" dirty="0" smtClean="0"/>
              <a:t>?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il_fi" descr="do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3429000"/>
            <a:ext cx="3384376" cy="316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60000"/>
              </a:lnSpc>
            </a:pPr>
            <a:r>
              <a:rPr lang="cs-CZ" dirty="0" smtClean="0"/>
              <a:t>pokud je na začátku otázky tázací zájmeno (</a:t>
            </a:r>
            <a:r>
              <a:rPr lang="cs-CZ" dirty="0" err="1" smtClean="0"/>
              <a:t>who</a:t>
            </a:r>
            <a:r>
              <a:rPr lang="cs-CZ" dirty="0" smtClean="0"/>
              <a:t>, </a:t>
            </a:r>
            <a:r>
              <a:rPr lang="cs-CZ" dirty="0" err="1" smtClean="0"/>
              <a:t>what</a:t>
            </a:r>
            <a:r>
              <a:rPr lang="cs-CZ" dirty="0" smtClean="0"/>
              <a:t>, </a:t>
            </a:r>
            <a:r>
              <a:rPr lang="cs-CZ" dirty="0" err="1" smtClean="0"/>
              <a:t>when</a:t>
            </a:r>
            <a:r>
              <a:rPr lang="cs-CZ" dirty="0" smtClean="0"/>
              <a:t>, </a:t>
            </a:r>
            <a:r>
              <a:rPr lang="cs-CZ" dirty="0" err="1" smtClean="0"/>
              <a:t>why</a:t>
            </a:r>
            <a:r>
              <a:rPr lang="cs-CZ" dirty="0" smtClean="0"/>
              <a:t> apod.), následuje pomocné sloveso „do/</a:t>
            </a:r>
            <a:r>
              <a:rPr lang="cs-CZ" dirty="0" err="1" smtClean="0"/>
              <a:t>does</a:t>
            </a:r>
            <a:r>
              <a:rPr lang="cs-CZ" dirty="0" smtClean="0"/>
              <a:t>“ až za ním:</a:t>
            </a:r>
          </a:p>
          <a:p>
            <a:pPr>
              <a:lnSpc>
                <a:spcPct val="160000"/>
              </a:lnSpc>
              <a:buNone/>
            </a:pPr>
            <a:endParaRPr lang="cs-CZ" sz="1200" dirty="0" smtClean="0"/>
          </a:p>
          <a:p>
            <a:pPr>
              <a:lnSpc>
                <a:spcPct val="160000"/>
              </a:lnSpc>
              <a:buNone/>
            </a:pPr>
            <a:r>
              <a:rPr lang="cs-CZ" u="sng" dirty="0" smtClean="0"/>
              <a:t>Examples</a:t>
            </a:r>
            <a:r>
              <a:rPr lang="cs-CZ" dirty="0" smtClean="0"/>
              <a:t>:</a:t>
            </a:r>
          </a:p>
          <a:p>
            <a:pPr>
              <a:lnSpc>
                <a:spcPct val="200000"/>
              </a:lnSpc>
              <a:buNone/>
            </a:pPr>
            <a:r>
              <a:rPr lang="cs-CZ" dirty="0" err="1" smtClean="0"/>
              <a:t>What</a:t>
            </a:r>
            <a:r>
              <a:rPr lang="cs-CZ" dirty="0" smtClean="0"/>
              <a:t> do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like</a:t>
            </a:r>
            <a:r>
              <a:rPr lang="cs-CZ" dirty="0" smtClean="0"/>
              <a:t>?</a:t>
            </a:r>
            <a:endParaRPr lang="en-AU" dirty="0" smtClean="0"/>
          </a:p>
          <a:p>
            <a:pPr>
              <a:lnSpc>
                <a:spcPct val="200000"/>
              </a:lnSpc>
              <a:buNone/>
            </a:pPr>
            <a:r>
              <a:rPr lang="cs-CZ" dirty="0" err="1" smtClean="0"/>
              <a:t>When</a:t>
            </a:r>
            <a:r>
              <a:rPr lang="cs-CZ" dirty="0" smtClean="0"/>
              <a:t> </a:t>
            </a:r>
            <a:r>
              <a:rPr lang="cs-CZ" dirty="0" err="1" smtClean="0"/>
              <a:t>does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 start?</a:t>
            </a:r>
            <a:endParaRPr lang="en-AU" dirty="0" smtClean="0"/>
          </a:p>
          <a:p>
            <a:pPr>
              <a:lnSpc>
                <a:spcPct val="200000"/>
              </a:lnSpc>
              <a:buNone/>
            </a:pPr>
            <a:r>
              <a:rPr lang="cs-CZ" dirty="0" err="1" smtClean="0"/>
              <a:t>Where</a:t>
            </a:r>
            <a:r>
              <a:rPr lang="cs-CZ" dirty="0" smtClean="0"/>
              <a:t> do </a:t>
            </a:r>
            <a:r>
              <a:rPr lang="cs-CZ" dirty="0" err="1" smtClean="0"/>
              <a:t>they</a:t>
            </a:r>
            <a:r>
              <a:rPr lang="cs-CZ" dirty="0" smtClean="0"/>
              <a:t> live?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/>
          <a:lstStyle/>
          <a:p>
            <a:r>
              <a:rPr lang="cs-CZ" u="sng" dirty="0" smtClean="0"/>
              <a:t>Použití přítomného času prostého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cs-CZ" u="sng" dirty="0" smtClean="0"/>
              <a:t>Všeobecná, trvalá pravda</a:t>
            </a:r>
          </a:p>
          <a:p>
            <a:pPr marL="514350" indent="-514350">
              <a:lnSpc>
                <a:spcPct val="150000"/>
              </a:lnSpc>
              <a:buNone/>
            </a:pPr>
            <a:endParaRPr lang="cs-CZ" sz="900" u="sng" dirty="0" smtClean="0"/>
          </a:p>
          <a:p>
            <a:pPr marL="514350" indent="-514350">
              <a:lnSpc>
                <a:spcPct val="150000"/>
              </a:lnSpc>
            </a:pPr>
            <a:r>
              <a:rPr lang="cs-CZ" sz="3000" dirty="0" err="1" smtClean="0"/>
              <a:t>It</a:t>
            </a:r>
            <a:r>
              <a:rPr lang="cs-CZ" sz="3000" dirty="0" smtClean="0"/>
              <a:t> </a:t>
            </a:r>
            <a:r>
              <a:rPr lang="cs-CZ" sz="3000" dirty="0" err="1" smtClean="0"/>
              <a:t>snows</a:t>
            </a:r>
            <a:r>
              <a:rPr lang="cs-CZ" sz="3000" dirty="0" smtClean="0"/>
              <a:t> in </a:t>
            </a:r>
            <a:r>
              <a:rPr lang="cs-CZ" sz="3000" dirty="0" err="1" smtClean="0"/>
              <a:t>winter</a:t>
            </a:r>
            <a:r>
              <a:rPr lang="en-US" sz="3000" dirty="0" smtClean="0"/>
              <a:t>.</a:t>
            </a:r>
            <a:endParaRPr lang="cs-CZ" sz="3000" dirty="0" smtClean="0"/>
          </a:p>
          <a:p>
            <a:pPr marL="514350" indent="-514350">
              <a:lnSpc>
                <a:spcPct val="150000"/>
              </a:lnSpc>
              <a:buNone/>
            </a:pPr>
            <a:r>
              <a:rPr lang="cs-CZ" sz="3000" dirty="0" smtClean="0"/>
              <a:t>	V zimě sněží.</a:t>
            </a:r>
          </a:p>
          <a:p>
            <a:pPr marL="514350" indent="-514350">
              <a:lnSpc>
                <a:spcPct val="150000"/>
              </a:lnSpc>
              <a:buNone/>
            </a:pPr>
            <a:endParaRPr lang="cs-CZ" sz="800" dirty="0" smtClean="0"/>
          </a:p>
          <a:p>
            <a:pPr marL="514350" indent="-514350">
              <a:lnSpc>
                <a:spcPct val="150000"/>
              </a:lnSpc>
            </a:pPr>
            <a:r>
              <a:rPr lang="cs-CZ" sz="3000" dirty="0" err="1" smtClean="0"/>
              <a:t>Birds</a:t>
            </a:r>
            <a:r>
              <a:rPr lang="cs-CZ" sz="3000" dirty="0" smtClean="0"/>
              <a:t> </a:t>
            </a:r>
            <a:r>
              <a:rPr lang="cs-CZ" sz="3000" dirty="0" err="1" smtClean="0"/>
              <a:t>fly</a:t>
            </a:r>
            <a:r>
              <a:rPr lang="en-US" sz="3000" dirty="0" smtClean="0"/>
              <a:t>.</a:t>
            </a:r>
            <a:endParaRPr lang="cs-CZ" sz="3000" dirty="0" smtClean="0"/>
          </a:p>
          <a:p>
            <a:pPr marL="514350" indent="-514350">
              <a:lnSpc>
                <a:spcPct val="150000"/>
              </a:lnSpc>
              <a:buNone/>
            </a:pPr>
            <a:r>
              <a:rPr lang="cs-CZ" sz="3000" dirty="0" smtClean="0"/>
              <a:t>	Ptáci létají.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264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cs-CZ" dirty="0" smtClean="0"/>
              <a:t>2) </a:t>
            </a:r>
            <a:r>
              <a:rPr lang="cs-CZ" u="sng" dirty="0" smtClean="0"/>
              <a:t>Opakovaný děj</a:t>
            </a:r>
          </a:p>
          <a:p>
            <a:pPr marL="514350" indent="-514350">
              <a:lnSpc>
                <a:spcPct val="170000"/>
              </a:lnSpc>
            </a:pPr>
            <a:r>
              <a:rPr lang="en-US" dirty="0" smtClean="0"/>
              <a:t>I get up at 6 o'clock every day.</a:t>
            </a:r>
            <a:endParaRPr lang="cs-CZ" dirty="0" smtClean="0"/>
          </a:p>
          <a:p>
            <a:pPr marL="514350" indent="-514350">
              <a:lnSpc>
                <a:spcPct val="170000"/>
              </a:lnSpc>
              <a:buNone/>
            </a:pPr>
            <a:r>
              <a:rPr lang="cs-CZ" dirty="0" smtClean="0"/>
              <a:t>	Každý den vstávám v 6 hodin.</a:t>
            </a:r>
          </a:p>
          <a:p>
            <a:pPr marL="514350" indent="-514350">
              <a:lnSpc>
                <a:spcPct val="170000"/>
              </a:lnSpc>
              <a:buNone/>
            </a:pPr>
            <a:endParaRPr lang="cs-CZ" sz="900" dirty="0" smtClean="0"/>
          </a:p>
          <a:p>
            <a:pPr marL="514350" indent="-514350">
              <a:lnSpc>
                <a:spcPct val="170000"/>
              </a:lnSpc>
            </a:pPr>
            <a:r>
              <a:rPr lang="en-US" dirty="0" smtClean="0"/>
              <a:t>I go to the dentist twice a year.</a:t>
            </a:r>
            <a:endParaRPr lang="cs-CZ" dirty="0" smtClean="0"/>
          </a:p>
          <a:p>
            <a:pPr marL="514350" indent="-514350">
              <a:lnSpc>
                <a:spcPct val="170000"/>
              </a:lnSpc>
              <a:buNone/>
            </a:pPr>
            <a:r>
              <a:rPr lang="cs-CZ" dirty="0" smtClean="0"/>
              <a:t>	Dvakrát ročně chodím k lékaři.</a:t>
            </a:r>
          </a:p>
          <a:p>
            <a:pPr marL="514350" indent="-514350">
              <a:lnSpc>
                <a:spcPct val="170000"/>
              </a:lnSpc>
              <a:buNone/>
            </a:pPr>
            <a:endParaRPr lang="cs-CZ" sz="900" dirty="0" smtClean="0"/>
          </a:p>
          <a:p>
            <a:pPr marL="514350" indent="-514350">
              <a:lnSpc>
                <a:spcPct val="170000"/>
              </a:lnSpc>
            </a:pPr>
            <a:r>
              <a:rPr lang="en-US" dirty="0" smtClean="0"/>
              <a:t>My father doesn‘t smoke</a:t>
            </a:r>
            <a:r>
              <a:rPr lang="cs-CZ" dirty="0" smtClean="0"/>
              <a:t>.</a:t>
            </a:r>
          </a:p>
          <a:p>
            <a:pPr marL="514350" indent="-514350">
              <a:lnSpc>
                <a:spcPct val="170000"/>
              </a:lnSpc>
              <a:buNone/>
            </a:pPr>
            <a:r>
              <a:rPr lang="cs-CZ" dirty="0" smtClean="0"/>
              <a:t>	Můj otec nekouří.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264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s přítomným časem prostým se často pojí frekvenční příslovce, jako jsou např.:</a:t>
            </a:r>
          </a:p>
          <a:p>
            <a:pPr marL="514350" indent="-514350">
              <a:lnSpc>
                <a:spcPct val="150000"/>
              </a:lnSpc>
              <a:buNone/>
            </a:pPr>
            <a:endParaRPr lang="cs-CZ" sz="900" dirty="0" smtClean="0"/>
          </a:p>
          <a:p>
            <a:pPr marL="514350" indent="-514350">
              <a:lnSpc>
                <a:spcPct val="150000"/>
              </a:lnSpc>
            </a:pPr>
            <a:r>
              <a:rPr lang="en-US" dirty="0" smtClean="0"/>
              <a:t>always</a:t>
            </a:r>
            <a:r>
              <a:rPr lang="cs-CZ" dirty="0" smtClean="0"/>
              <a:t> - vždy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 smtClean="0"/>
              <a:t>often</a:t>
            </a:r>
            <a:r>
              <a:rPr lang="cs-CZ" dirty="0" smtClean="0"/>
              <a:t> - často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 smtClean="0"/>
              <a:t>usually</a:t>
            </a:r>
            <a:r>
              <a:rPr lang="cs-CZ" dirty="0" smtClean="0"/>
              <a:t> - obvykle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 smtClean="0"/>
              <a:t>sometimes</a:t>
            </a:r>
            <a:r>
              <a:rPr lang="cs-CZ" dirty="0" smtClean="0"/>
              <a:t> - někdy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 smtClean="0"/>
              <a:t>rarely</a:t>
            </a:r>
            <a:r>
              <a:rPr lang="cs-CZ" dirty="0" smtClean="0"/>
              <a:t> - zřídka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 smtClean="0"/>
              <a:t>never</a:t>
            </a:r>
            <a:r>
              <a:rPr lang="cs-CZ" dirty="0" smtClean="0"/>
              <a:t> - nikdy</a:t>
            </a:r>
          </a:p>
          <a:p>
            <a:pPr marL="514350" indent="-514350">
              <a:buNone/>
            </a:pP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26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sz="4000" u="sng" dirty="0" smtClean="0"/>
              <a:t>SHRNUTÍ</a:t>
            </a:r>
          </a:p>
          <a:p>
            <a:pPr>
              <a:buNone/>
            </a:pPr>
            <a:r>
              <a:rPr lang="cs-CZ" sz="2800" u="sng" dirty="0" smtClean="0"/>
              <a:t>kladná věta</a:t>
            </a:r>
          </a:p>
          <a:p>
            <a:pPr>
              <a:buNone/>
            </a:pPr>
            <a:endParaRPr lang="cs-CZ" sz="2800" dirty="0" smtClean="0"/>
          </a:p>
          <a:p>
            <a:pPr>
              <a:buNone/>
            </a:pPr>
            <a:endParaRPr lang="cs-CZ" sz="2800" dirty="0" smtClean="0"/>
          </a:p>
          <a:p>
            <a:pPr>
              <a:buNone/>
            </a:pPr>
            <a:endParaRPr lang="cs-CZ" sz="800" dirty="0" smtClean="0"/>
          </a:p>
          <a:p>
            <a:pPr>
              <a:buNone/>
            </a:pPr>
            <a:r>
              <a:rPr lang="cs-CZ" sz="2800" u="sng" dirty="0" smtClean="0"/>
              <a:t>záporná věta</a:t>
            </a:r>
          </a:p>
          <a:p>
            <a:pPr>
              <a:buNone/>
            </a:pPr>
            <a:endParaRPr lang="cs-CZ" sz="2800" dirty="0" smtClean="0"/>
          </a:p>
          <a:p>
            <a:pPr>
              <a:buNone/>
            </a:pPr>
            <a:endParaRPr lang="cs-CZ" sz="2800" dirty="0" smtClean="0"/>
          </a:p>
          <a:p>
            <a:pPr>
              <a:buNone/>
            </a:pPr>
            <a:endParaRPr lang="cs-CZ" sz="1200" dirty="0" smtClean="0"/>
          </a:p>
          <a:p>
            <a:pPr>
              <a:buNone/>
            </a:pPr>
            <a:r>
              <a:rPr lang="cs-CZ" sz="2800" u="sng" dirty="0" smtClean="0"/>
              <a:t>otázka</a:t>
            </a:r>
          </a:p>
          <a:p>
            <a:pPr>
              <a:buNone/>
            </a:pPr>
            <a:endParaRPr lang="cs-CZ" sz="2800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539552" y="1916832"/>
          <a:ext cx="7848872" cy="936104"/>
        </p:xfrm>
        <a:graphic>
          <a:graphicData uri="http://schemas.openxmlformats.org/drawingml/2006/table">
            <a:tbl>
              <a:tblPr/>
              <a:tblGrid>
                <a:gridCol w="4799638"/>
                <a:gridCol w="3049234"/>
              </a:tblGrid>
              <a:tr h="4680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I / you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we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they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play</a:t>
                      </a:r>
                      <a:endParaRPr lang="en-US" sz="18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he</a:t>
                      </a:r>
                      <a:r>
                        <a:rPr lang="en-US" sz="1800" b="1" baseline="0" noProof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 she / it</a:t>
                      </a:r>
                      <a:endParaRPr lang="en-US" sz="18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plays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539552" y="3573016"/>
          <a:ext cx="7920879" cy="936104"/>
        </p:xfrm>
        <a:graphic>
          <a:graphicData uri="http://schemas.openxmlformats.org/drawingml/2006/table">
            <a:tbl>
              <a:tblPr/>
              <a:tblGrid>
                <a:gridCol w="2981350"/>
                <a:gridCol w="1894065"/>
                <a:gridCol w="1522732"/>
                <a:gridCol w="1522732"/>
              </a:tblGrid>
              <a:tr h="4680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I / you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we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they</a:t>
                      </a:r>
                      <a:endParaRPr lang="en-US" sz="18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do</a:t>
                      </a:r>
                      <a:endParaRPr lang="en-US" sz="18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not</a:t>
                      </a:r>
                      <a:endParaRPr lang="en-US" sz="1800" noProof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play</a:t>
                      </a:r>
                      <a:endParaRPr lang="en-US" sz="1800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he</a:t>
                      </a:r>
                      <a:r>
                        <a:rPr lang="en-US" sz="1800" b="1" baseline="0" noProof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 she / it</a:t>
                      </a:r>
                      <a:endParaRPr lang="en-US" sz="1800" noProof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does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539552" y="5301208"/>
          <a:ext cx="7920880" cy="936104"/>
        </p:xfrm>
        <a:graphic>
          <a:graphicData uri="http://schemas.openxmlformats.org/drawingml/2006/table">
            <a:tbl>
              <a:tblPr/>
              <a:tblGrid>
                <a:gridCol w="2520280"/>
                <a:gridCol w="3185505"/>
                <a:gridCol w="2215095"/>
              </a:tblGrid>
              <a:tr h="415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Do</a:t>
                      </a:r>
                      <a:endParaRPr lang="en-US" sz="1800" b="1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I / you</a:t>
                      </a:r>
                      <a:r>
                        <a:rPr lang="en-US" sz="1800" b="1" baseline="0" noProof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 we</a:t>
                      </a:r>
                      <a:r>
                        <a:rPr lang="en-US" sz="1800" b="1" baseline="0" noProof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 they</a:t>
                      </a:r>
                      <a:endParaRPr lang="en-US" sz="1800" noProof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play</a:t>
                      </a:r>
                      <a:r>
                        <a:rPr lang="en-US" sz="1800" b="1" baseline="0" noProof="0" smtClean="0">
                          <a:latin typeface="Georgia"/>
                          <a:ea typeface="Calibri"/>
                          <a:cs typeface="Times New Roman"/>
                        </a:rPr>
                        <a:t> ?</a:t>
                      </a:r>
                      <a:endParaRPr lang="en-US" sz="18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210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Does</a:t>
                      </a:r>
                      <a:endParaRPr lang="en-US" sz="1800" b="1" noProof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he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she / it</a:t>
                      </a:r>
                      <a:endParaRPr lang="en-US" sz="18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/>
          <a:lstStyle/>
          <a:p>
            <a:r>
              <a:rPr lang="cs-CZ" u="sng" dirty="0" smtClean="0"/>
              <a:t>Present </a:t>
            </a:r>
            <a:r>
              <a:rPr lang="cs-CZ" u="sng" dirty="0" err="1" smtClean="0"/>
              <a:t>simple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5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cs-CZ" u="sng" dirty="0" smtClean="0"/>
              <a:t>Tvoření kladné oznamovací věty</a:t>
            </a:r>
            <a:endParaRPr lang="cs-CZ" dirty="0" smtClean="0"/>
          </a:p>
          <a:p>
            <a:pPr>
              <a:lnSpc>
                <a:spcPct val="150000"/>
              </a:lnSpc>
            </a:pPr>
            <a:r>
              <a:rPr lang="cs-CZ" dirty="0" smtClean="0"/>
              <a:t>pro osoby „I, </a:t>
            </a:r>
            <a:r>
              <a:rPr lang="cs-CZ" dirty="0" err="1" smtClean="0"/>
              <a:t>you</a:t>
            </a:r>
            <a:r>
              <a:rPr lang="cs-CZ" dirty="0" smtClean="0"/>
              <a:t>, </a:t>
            </a:r>
            <a:r>
              <a:rPr lang="cs-CZ" dirty="0" err="1" smtClean="0"/>
              <a:t>we</a:t>
            </a:r>
            <a:r>
              <a:rPr lang="cs-CZ" dirty="0" smtClean="0"/>
              <a:t>, </a:t>
            </a:r>
            <a:r>
              <a:rPr lang="cs-CZ" dirty="0" err="1" smtClean="0"/>
              <a:t>they</a:t>
            </a:r>
            <a:r>
              <a:rPr lang="cs-CZ" dirty="0" smtClean="0"/>
              <a:t>“ je tvar slovesa shodný s infinitivem bez „to“:</a:t>
            </a:r>
          </a:p>
          <a:p>
            <a:pPr>
              <a:buNone/>
            </a:pPr>
            <a:endParaRPr lang="cs-CZ" sz="1200" dirty="0" smtClean="0"/>
          </a:p>
          <a:p>
            <a:pPr>
              <a:buNone/>
            </a:pPr>
            <a:r>
              <a:rPr lang="cs-CZ" dirty="0" smtClean="0"/>
              <a:t>			</a:t>
            </a:r>
            <a:r>
              <a:rPr lang="cs-CZ" b="1" dirty="0" smtClean="0"/>
              <a:t>I</a:t>
            </a:r>
          </a:p>
          <a:p>
            <a:pPr>
              <a:buNone/>
            </a:pPr>
            <a:r>
              <a:rPr lang="cs-CZ" b="1" dirty="0" smtClean="0"/>
              <a:t>			</a:t>
            </a:r>
            <a:r>
              <a:rPr lang="cs-CZ" b="1" dirty="0" err="1" smtClean="0"/>
              <a:t>you</a:t>
            </a:r>
            <a:r>
              <a:rPr lang="cs-CZ" b="1" dirty="0" smtClean="0"/>
              <a:t>			</a:t>
            </a:r>
            <a:r>
              <a:rPr lang="cs-CZ" b="1" dirty="0" err="1" smtClean="0"/>
              <a:t>like</a:t>
            </a:r>
            <a:endParaRPr lang="cs-CZ" b="1" dirty="0" smtClean="0"/>
          </a:p>
          <a:p>
            <a:pPr>
              <a:buNone/>
            </a:pPr>
            <a:r>
              <a:rPr lang="cs-CZ" b="1" dirty="0" smtClean="0"/>
              <a:t>			</a:t>
            </a:r>
            <a:r>
              <a:rPr lang="cs-CZ" b="1" dirty="0" err="1" smtClean="0"/>
              <a:t>we</a:t>
            </a:r>
            <a:endParaRPr lang="cs-CZ" b="1" dirty="0" smtClean="0"/>
          </a:p>
          <a:p>
            <a:pPr>
              <a:buNone/>
            </a:pPr>
            <a:r>
              <a:rPr lang="cs-CZ" b="1" dirty="0" smtClean="0"/>
              <a:t>			</a:t>
            </a:r>
            <a:r>
              <a:rPr lang="cs-CZ" b="1" dirty="0" err="1" smtClean="0"/>
              <a:t>they</a:t>
            </a:r>
            <a:endParaRPr lang="cs-CZ" b="1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4581128"/>
            <a:ext cx="704850" cy="6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kumimoji="0" lang="cs-CZ" sz="145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>
              <a:lnSpc>
                <a:spcPct val="150000"/>
              </a:lnSpc>
            </a:pPr>
            <a:r>
              <a:rPr lang="cs-CZ" sz="145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http://helpforenglish.cz/gramatika/slovesa/casy/pritomne/c2007012101-pritomny-cas-prosty.html</a:t>
            </a:r>
            <a:endParaRPr lang="cs-CZ" sz="145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cs-CZ" sz="145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http://www.e-</a:t>
            </a:r>
            <a:r>
              <a:rPr lang="cs-CZ" sz="145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gramatica.com</a:t>
            </a:r>
            <a:r>
              <a:rPr lang="cs-CZ" sz="1450" dirty="0" smtClean="0">
                <a:latin typeface="Times New Roman" pitchFamily="18" charset="0"/>
                <a:cs typeface="Times New Roman" pitchFamily="18" charset="0"/>
                <a:hlinkClick r:id="rId3"/>
              </a:rPr>
              <a:t>/testy.</a:t>
            </a:r>
            <a:r>
              <a:rPr lang="cs-CZ" sz="145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php</a:t>
            </a:r>
            <a:r>
              <a:rPr lang="cs-CZ" sz="1450" dirty="0" smtClean="0">
                <a:latin typeface="Times New Roman" pitchFamily="18" charset="0"/>
                <a:cs typeface="Times New Roman" pitchFamily="18" charset="0"/>
                <a:hlinkClick r:id="rId3"/>
              </a:rPr>
              <a:t>?</a:t>
            </a:r>
            <a:r>
              <a:rPr lang="cs-CZ" sz="145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category</a:t>
            </a:r>
            <a:r>
              <a:rPr lang="cs-CZ" sz="1450" dirty="0" smtClean="0">
                <a:latin typeface="Times New Roman" pitchFamily="18" charset="0"/>
                <a:cs typeface="Times New Roman" pitchFamily="18" charset="0"/>
                <a:hlinkClick r:id="rId3"/>
              </a:rPr>
              <a:t>=</a:t>
            </a:r>
            <a:r>
              <a:rPr lang="cs-CZ" sz="145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cas</a:t>
            </a:r>
            <a:r>
              <a:rPr lang="cs-CZ" sz="1450" dirty="0" smtClean="0">
                <a:latin typeface="Times New Roman" pitchFamily="18" charset="0"/>
                <a:cs typeface="Times New Roman" pitchFamily="18" charset="0"/>
                <a:hlinkClick r:id="rId3"/>
              </a:rPr>
              <a:t>-</a:t>
            </a:r>
            <a:r>
              <a:rPr lang="cs-CZ" sz="145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pritomny</a:t>
            </a:r>
            <a:r>
              <a:rPr lang="cs-CZ" sz="1450" dirty="0" smtClean="0">
                <a:latin typeface="Times New Roman" pitchFamily="18" charset="0"/>
                <a:cs typeface="Times New Roman" pitchFamily="18" charset="0"/>
                <a:hlinkClick r:id="rId3"/>
              </a:rPr>
              <a:t>-prosty-a-</a:t>
            </a:r>
            <a:r>
              <a:rPr lang="cs-CZ" sz="145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prubehovy</a:t>
            </a:r>
            <a:r>
              <a:rPr lang="cs-CZ" sz="1450" dirty="0" smtClean="0">
                <a:latin typeface="Times New Roman" pitchFamily="18" charset="0"/>
                <a:cs typeface="Times New Roman" pitchFamily="18" charset="0"/>
                <a:hlinkClick r:id="rId3"/>
              </a:rPr>
              <a:t>&amp;test=test-2</a:t>
            </a:r>
            <a:endParaRPr lang="cs-CZ" sz="145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cs-CZ" sz="145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https://www.google.cz/search?q=zmrzlina+kreslen%C3%A1&amp;hl=cs&amp;client=firefox-a&amp;hs=pI0&amp;rls=org.mozilla:cs:official&amp;prmd=imvns&amp;tbm=isch&amp;tbo=u&amp;source=univ&amp;sa=X&amp;ei=RgwoUN7SCczT4QTLp4HIDg&amp;ved=0CE4QsAQ&amp;biw=1150&amp;bih=573</a:t>
            </a:r>
            <a:endParaRPr lang="cs-CZ" sz="145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cs-CZ" sz="145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https://www.google.cz/search?q=raketa+tenisov%C3%A1&amp;hl=cs&amp;client=firefox-a&amp;hs=C7f&amp;rls=org.mozilla:cs:official&amp;prmd=imvns&amp;tbm=isch&amp;tbo=u&amp;source=univ&amp;sa=X&amp;ei=dhMoUIrnEK_T4QSCloHIAQ&amp;ved=0CHwQsAQ&amp;biw=1150&amp;bih=573</a:t>
            </a:r>
            <a:endParaRPr lang="cs-CZ" sz="145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cs-CZ" sz="145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https://www.google.cz/search?q=fotbalov%C3%BD+m%C3%AD%C4%8D&amp;hl=cs&amp;client=firefox-a&amp;hs=9TL&amp;rls=org.mozilla:cs:official&amp;prmd=imvns&amp;tbm=isch&amp;tbo=u&amp;source=univ&amp;sa=X&amp;ei=AhQoUJWqFtCP4gTA9IHYDQ&amp;ved=0CFEQsAQ&amp;biw=1150&amp;bih=573</a:t>
            </a:r>
            <a:endParaRPr lang="cs-CZ" sz="145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cs-CZ" sz="1450" dirty="0" smtClean="0">
                <a:latin typeface="Times New Roman" pitchFamily="18" charset="0"/>
                <a:cs typeface="Times New Roman" pitchFamily="18" charset="0"/>
                <a:hlinkClick r:id="rId7"/>
              </a:rPr>
              <a:t>https://www.google.cz/search?q=pes+kreslen%C3%BD&amp;hl=cs&amp;client=firefox-a&amp;hs=Ht0&amp;rls=org.mozilla:cs:official&amp;prmd=imvns&amp;tbm=isch&amp;tbo=u&amp;source=univ&amp;sa=X&amp;ei=GhUoUKG7MaeB4gTExIGoAw&amp;ved=0CEoQsAQ&amp;biw=1150&amp;bih=573</a:t>
            </a:r>
            <a:endParaRPr lang="cs-CZ" sz="145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76664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  <a:buNone/>
            </a:pPr>
            <a:r>
              <a:rPr lang="cs-CZ" u="sng" dirty="0" smtClean="0"/>
              <a:t>Examples</a:t>
            </a:r>
            <a:r>
              <a:rPr lang="cs-CZ" dirty="0" smtClean="0"/>
              <a:t>:</a:t>
            </a:r>
          </a:p>
          <a:p>
            <a:pPr>
              <a:lnSpc>
                <a:spcPct val="160000"/>
              </a:lnSpc>
              <a:buNone/>
            </a:pPr>
            <a:endParaRPr lang="cs-CZ" sz="800" dirty="0" smtClean="0"/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cs-CZ" dirty="0" smtClean="0"/>
              <a:t> I </a:t>
            </a:r>
            <a:r>
              <a:rPr lang="en-AU" u="sng" dirty="0" smtClean="0"/>
              <a:t>like</a:t>
            </a:r>
            <a:r>
              <a:rPr lang="en-AU" dirty="0" smtClean="0"/>
              <a:t> ice cream. – </a:t>
            </a:r>
            <a:r>
              <a:rPr lang="en-AU" dirty="0" err="1" smtClean="0"/>
              <a:t>Mám</a:t>
            </a:r>
            <a:r>
              <a:rPr lang="en-AU" dirty="0" smtClean="0"/>
              <a:t> </a:t>
            </a:r>
            <a:r>
              <a:rPr lang="en-AU" dirty="0" err="1" smtClean="0"/>
              <a:t>rád</a:t>
            </a:r>
            <a:r>
              <a:rPr lang="en-AU" dirty="0" smtClean="0"/>
              <a:t> </a:t>
            </a:r>
            <a:r>
              <a:rPr lang="en-AU" dirty="0" err="1" smtClean="0"/>
              <a:t>zmrzlinu</a:t>
            </a:r>
            <a:r>
              <a:rPr lang="en-AU" dirty="0" smtClean="0"/>
              <a:t>.</a:t>
            </a:r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AU" dirty="0" smtClean="0"/>
              <a:t>You </a:t>
            </a:r>
            <a:r>
              <a:rPr lang="en-AU" u="sng" dirty="0" smtClean="0"/>
              <a:t>like</a:t>
            </a:r>
            <a:r>
              <a:rPr lang="en-AU" dirty="0" smtClean="0"/>
              <a:t> </a:t>
            </a:r>
            <a:r>
              <a:rPr lang="cs-CZ" dirty="0" err="1" smtClean="0"/>
              <a:t>chocolate</a:t>
            </a:r>
            <a:r>
              <a:rPr lang="en-AU" dirty="0" smtClean="0"/>
              <a:t>. – </a:t>
            </a:r>
            <a:r>
              <a:rPr lang="en-AU" dirty="0" err="1" smtClean="0"/>
              <a:t>Máš</a:t>
            </a:r>
            <a:r>
              <a:rPr lang="en-AU" dirty="0" smtClean="0"/>
              <a:t> </a:t>
            </a:r>
            <a:r>
              <a:rPr lang="en-AU" dirty="0" err="1" smtClean="0"/>
              <a:t>rád</a:t>
            </a:r>
            <a:r>
              <a:rPr lang="en-AU" dirty="0" smtClean="0"/>
              <a:t> </a:t>
            </a:r>
            <a:r>
              <a:rPr lang="cs-CZ" dirty="0" smtClean="0"/>
              <a:t>čokoládu</a:t>
            </a:r>
            <a:r>
              <a:rPr lang="en-AU" dirty="0" smtClean="0"/>
              <a:t>.</a:t>
            </a:r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AU" dirty="0" smtClean="0"/>
              <a:t>We </a:t>
            </a:r>
            <a:r>
              <a:rPr lang="cs-CZ" u="sng" dirty="0" smtClean="0"/>
              <a:t>play</a:t>
            </a:r>
            <a:r>
              <a:rPr lang="en-AU" dirty="0" smtClean="0"/>
              <a:t> </a:t>
            </a:r>
            <a:r>
              <a:rPr lang="cs-CZ" dirty="0" err="1" smtClean="0"/>
              <a:t>football</a:t>
            </a:r>
            <a:r>
              <a:rPr lang="en-AU" dirty="0" smtClean="0"/>
              <a:t>. – </a:t>
            </a:r>
            <a:r>
              <a:rPr lang="cs-CZ" dirty="0" smtClean="0"/>
              <a:t>Hrajeme fotbal</a:t>
            </a:r>
            <a:r>
              <a:rPr lang="en-AU" dirty="0" smtClean="0"/>
              <a:t>.</a:t>
            </a:r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AU" dirty="0" smtClean="0"/>
              <a:t>They </a:t>
            </a:r>
            <a:r>
              <a:rPr lang="cs-CZ" u="sng" dirty="0" smtClean="0"/>
              <a:t>go</a:t>
            </a:r>
            <a:r>
              <a:rPr lang="cs-CZ" dirty="0" smtClean="0"/>
              <a:t> on </a:t>
            </a:r>
            <a:r>
              <a:rPr lang="cs-CZ" dirty="0" err="1" smtClean="0"/>
              <a:t>holiday</a:t>
            </a:r>
            <a:r>
              <a:rPr lang="cs-CZ" dirty="0" smtClean="0"/>
              <a:t> </a:t>
            </a:r>
            <a:r>
              <a:rPr lang="cs-CZ" dirty="0" err="1" smtClean="0"/>
              <a:t>every</a:t>
            </a:r>
            <a:r>
              <a:rPr lang="cs-CZ" dirty="0" smtClean="0"/>
              <a:t> </a:t>
            </a:r>
            <a:r>
              <a:rPr lang="cs-CZ" dirty="0" err="1" smtClean="0"/>
              <a:t>year</a:t>
            </a:r>
            <a:r>
              <a:rPr lang="en-AU" dirty="0" smtClean="0"/>
              <a:t>. – </a:t>
            </a:r>
            <a:r>
              <a:rPr lang="cs-CZ" dirty="0" smtClean="0"/>
              <a:t>Jezdí na dovolenou každý rok</a:t>
            </a:r>
            <a:r>
              <a:rPr lang="en-AU" dirty="0" smtClean="0"/>
              <a:t>.</a:t>
            </a:r>
            <a:endParaRPr lang="en-AU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886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 smtClean="0"/>
              <a:t>pouze ve třetí osobě jednotného čísla „he, </a:t>
            </a:r>
            <a:r>
              <a:rPr lang="cs-CZ" dirty="0" err="1" smtClean="0"/>
              <a:t>she</a:t>
            </a:r>
            <a:r>
              <a:rPr lang="cs-CZ" dirty="0" smtClean="0"/>
              <a:t>, </a:t>
            </a:r>
            <a:r>
              <a:rPr lang="cs-CZ" dirty="0" err="1" smtClean="0"/>
              <a:t>it</a:t>
            </a:r>
            <a:r>
              <a:rPr lang="cs-CZ" dirty="0" smtClean="0"/>
              <a:t>“ se na konec slovesa přidává přípona 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„-s“ (popřípadě „-es“):</a:t>
            </a:r>
            <a:endParaRPr lang="cs-CZ" sz="1200" dirty="0" smtClean="0"/>
          </a:p>
          <a:p>
            <a:pPr>
              <a:lnSpc>
                <a:spcPct val="150000"/>
              </a:lnSpc>
              <a:buNone/>
            </a:pPr>
            <a:endParaRPr lang="cs-CZ" sz="2000" dirty="0" smtClean="0"/>
          </a:p>
          <a:p>
            <a:pPr>
              <a:lnSpc>
                <a:spcPct val="150000"/>
              </a:lnSpc>
              <a:buNone/>
            </a:pPr>
            <a:r>
              <a:rPr lang="cs-CZ" b="1" dirty="0" smtClean="0"/>
              <a:t>			he</a:t>
            </a:r>
          </a:p>
          <a:p>
            <a:pPr>
              <a:lnSpc>
                <a:spcPct val="150000"/>
              </a:lnSpc>
              <a:buNone/>
            </a:pPr>
            <a:r>
              <a:rPr lang="cs-CZ" b="1" dirty="0" smtClean="0"/>
              <a:t>			</a:t>
            </a:r>
            <a:r>
              <a:rPr lang="cs-CZ" b="1" dirty="0" err="1" smtClean="0"/>
              <a:t>she</a:t>
            </a:r>
            <a:r>
              <a:rPr lang="cs-CZ" b="1" dirty="0" smtClean="0"/>
              <a:t> 			</a:t>
            </a:r>
            <a:r>
              <a:rPr lang="cs-CZ" b="1" dirty="0" err="1" smtClean="0"/>
              <a:t>likes</a:t>
            </a:r>
            <a:endParaRPr lang="cs-CZ" b="1" dirty="0" smtClean="0"/>
          </a:p>
          <a:p>
            <a:pPr>
              <a:lnSpc>
                <a:spcPct val="150000"/>
              </a:lnSpc>
              <a:buNone/>
            </a:pPr>
            <a:r>
              <a:rPr lang="cs-CZ" b="1" dirty="0" smtClean="0"/>
              <a:t>			</a:t>
            </a:r>
            <a:r>
              <a:rPr lang="cs-CZ" b="1" dirty="0" err="1" smtClean="0"/>
              <a:t>it</a:t>
            </a:r>
            <a:endParaRPr lang="cs-CZ" b="1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4581128"/>
            <a:ext cx="704850" cy="6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u="sng" dirty="0" smtClean="0"/>
              <a:t>Examples</a:t>
            </a:r>
            <a:r>
              <a:rPr lang="cs-CZ" dirty="0" smtClean="0"/>
              <a:t>: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cs-CZ" dirty="0" smtClean="0"/>
              <a:t> He </a:t>
            </a:r>
            <a:r>
              <a:rPr lang="cs-CZ" dirty="0" err="1" smtClean="0"/>
              <a:t>likes</a:t>
            </a:r>
            <a:r>
              <a:rPr lang="cs-CZ" dirty="0" smtClean="0"/>
              <a:t> </a:t>
            </a:r>
            <a:r>
              <a:rPr lang="cs-CZ" dirty="0" err="1" smtClean="0"/>
              <a:t>ice</a:t>
            </a:r>
            <a:r>
              <a:rPr lang="cs-CZ" dirty="0" smtClean="0"/>
              <a:t> </a:t>
            </a:r>
            <a:r>
              <a:rPr lang="cs-CZ" dirty="0" err="1" smtClean="0"/>
              <a:t>cream</a:t>
            </a:r>
            <a:r>
              <a:rPr lang="cs-CZ" dirty="0" smtClean="0"/>
              <a:t>. – Má rád zmrzlinu. 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works</a:t>
            </a:r>
            <a:r>
              <a:rPr lang="cs-CZ" dirty="0" smtClean="0"/>
              <a:t> in a restaurant. – Pracuje v restauraci.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sounds</a:t>
            </a:r>
            <a:r>
              <a:rPr lang="cs-CZ" dirty="0" smtClean="0"/>
              <a:t> </a:t>
            </a:r>
            <a:r>
              <a:rPr lang="cs-CZ" dirty="0" err="1" smtClean="0"/>
              <a:t>good</a:t>
            </a:r>
            <a:r>
              <a:rPr lang="cs-CZ" dirty="0" smtClean="0"/>
              <a:t>. – Zní to dobře.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il_fi" descr="cbff500c5f_76686395_o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63180" y="3501008"/>
            <a:ext cx="2980820" cy="313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ctr">
              <a:buNone/>
            </a:pPr>
            <a:r>
              <a:rPr lang="cs-CZ" u="sng" dirty="0" smtClean="0"/>
              <a:t>Tvoření záporné věty</a:t>
            </a:r>
            <a:endParaRPr lang="cs-CZ" u="sng" dirty="0"/>
          </a:p>
          <a:p>
            <a:r>
              <a:rPr lang="cs-CZ" dirty="0" smtClean="0"/>
              <a:t>pro osoby „I, </a:t>
            </a:r>
            <a:r>
              <a:rPr lang="cs-CZ" dirty="0" err="1" smtClean="0"/>
              <a:t>you</a:t>
            </a:r>
            <a:r>
              <a:rPr lang="cs-CZ" dirty="0" smtClean="0"/>
              <a:t>, </a:t>
            </a:r>
            <a:r>
              <a:rPr lang="cs-CZ" dirty="0" err="1" smtClean="0"/>
              <a:t>we</a:t>
            </a:r>
            <a:r>
              <a:rPr lang="cs-CZ" dirty="0" smtClean="0"/>
              <a:t>, </a:t>
            </a:r>
            <a:r>
              <a:rPr lang="cs-CZ" dirty="0" err="1" smtClean="0"/>
              <a:t>they</a:t>
            </a:r>
            <a:r>
              <a:rPr lang="cs-CZ" dirty="0" smtClean="0"/>
              <a:t>“ se z</a:t>
            </a:r>
            <a:r>
              <a:rPr lang="pt-BR" dirty="0" smtClean="0"/>
              <a:t>ápor tvoří pomocí pomocného slovesa </a:t>
            </a:r>
            <a:r>
              <a:rPr lang="cs-CZ" dirty="0" smtClean="0"/>
              <a:t>„</a:t>
            </a:r>
            <a:r>
              <a:rPr lang="pt-BR" dirty="0" smtClean="0"/>
              <a:t>do</a:t>
            </a:r>
            <a:r>
              <a:rPr lang="cs-CZ" dirty="0" smtClean="0"/>
              <a:t>“</a:t>
            </a:r>
            <a:r>
              <a:rPr lang="pt-BR" dirty="0" smtClean="0"/>
              <a:t>, záporky </a:t>
            </a:r>
            <a:r>
              <a:rPr lang="cs-CZ" dirty="0" smtClean="0"/>
              <a:t>„</a:t>
            </a:r>
            <a:r>
              <a:rPr lang="pt-BR" dirty="0" smtClean="0"/>
              <a:t>not</a:t>
            </a:r>
            <a:r>
              <a:rPr lang="cs-CZ" dirty="0" smtClean="0"/>
              <a:t>“</a:t>
            </a:r>
            <a:r>
              <a:rPr lang="pt-BR" dirty="0" smtClean="0"/>
              <a:t> a infinitivu bez to</a:t>
            </a:r>
            <a:r>
              <a:rPr lang="cs-CZ" dirty="0" smtClean="0"/>
              <a:t>:</a:t>
            </a:r>
          </a:p>
          <a:p>
            <a:endParaRPr lang="cs-CZ" dirty="0" smtClean="0"/>
          </a:p>
          <a:p>
            <a:pPr>
              <a:buNone/>
            </a:pPr>
            <a:r>
              <a:rPr lang="cs-CZ" b="1" dirty="0" smtClean="0"/>
              <a:t>	I</a:t>
            </a:r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b="1" dirty="0" err="1" smtClean="0"/>
              <a:t>you</a:t>
            </a:r>
            <a:r>
              <a:rPr lang="cs-CZ" b="1" dirty="0" smtClean="0"/>
              <a:t>	          do 	             not	                 </a:t>
            </a:r>
            <a:r>
              <a:rPr lang="cs-CZ" b="1" dirty="0" err="1" smtClean="0"/>
              <a:t>like</a:t>
            </a:r>
            <a:endParaRPr lang="cs-CZ" b="1" dirty="0" smtClean="0"/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b="1" dirty="0" err="1" smtClean="0"/>
              <a:t>we</a:t>
            </a:r>
            <a:endParaRPr lang="cs-CZ" b="1" dirty="0" smtClean="0"/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b="1" dirty="0" err="1" smtClean="0"/>
              <a:t>they</a:t>
            </a:r>
            <a:endParaRPr lang="cs-CZ" b="1" dirty="0" smtClean="0"/>
          </a:p>
          <a:p>
            <a:pPr>
              <a:buNone/>
            </a:pPr>
            <a:endParaRPr lang="cs-CZ" dirty="0" smtClean="0"/>
          </a:p>
          <a:p>
            <a:pPr>
              <a:lnSpc>
                <a:spcPct val="150000"/>
              </a:lnSpc>
              <a:buNone/>
            </a:pPr>
            <a:endParaRPr lang="cs-CZ" sz="1200" dirty="0" smtClean="0"/>
          </a:p>
          <a:p>
            <a:pPr>
              <a:lnSpc>
                <a:spcPct val="150000"/>
              </a:lnSpc>
              <a:buNone/>
            </a:pPr>
            <a:endParaRPr lang="cs-CZ" sz="1200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3933056"/>
            <a:ext cx="704850" cy="685800"/>
          </a:xfrm>
          <a:prstGeom prst="rect">
            <a:avLst/>
          </a:prstGeom>
          <a:noFill/>
        </p:spPr>
      </p:pic>
      <p:pic>
        <p:nvPicPr>
          <p:cNvPr id="6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3933056"/>
            <a:ext cx="704850" cy="685800"/>
          </a:xfrm>
          <a:prstGeom prst="rect">
            <a:avLst/>
          </a:prstGeom>
          <a:noFill/>
        </p:spPr>
      </p:pic>
      <p:pic>
        <p:nvPicPr>
          <p:cNvPr id="7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3933056"/>
            <a:ext cx="704850" cy="6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>
              <a:lnSpc>
                <a:spcPct val="200000"/>
              </a:lnSpc>
              <a:buNone/>
            </a:pPr>
            <a:r>
              <a:rPr lang="cs-CZ" u="sng" dirty="0" smtClean="0"/>
              <a:t>Examples</a:t>
            </a:r>
            <a:r>
              <a:rPr lang="cs-CZ" dirty="0" smtClean="0"/>
              <a:t>: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cs-CZ" dirty="0" smtClean="0"/>
              <a:t> I </a:t>
            </a:r>
            <a:r>
              <a:rPr lang="cs-CZ" u="sng" dirty="0" smtClean="0"/>
              <a:t>do not study</a:t>
            </a:r>
            <a:r>
              <a:rPr lang="cs-CZ" dirty="0" smtClean="0"/>
              <a:t> </a:t>
            </a:r>
            <a:r>
              <a:rPr lang="cs-CZ" dirty="0" err="1" smtClean="0"/>
              <a:t>English</a:t>
            </a:r>
            <a:r>
              <a:rPr lang="cs-CZ" dirty="0" smtClean="0"/>
              <a:t> </a:t>
            </a:r>
            <a:r>
              <a:rPr lang="cs-CZ" dirty="0" err="1" smtClean="0"/>
              <a:t>every</a:t>
            </a:r>
            <a:r>
              <a:rPr lang="cs-CZ" dirty="0" smtClean="0"/>
              <a:t> </a:t>
            </a:r>
            <a:r>
              <a:rPr lang="cs-CZ" dirty="0" err="1" smtClean="0"/>
              <a:t>day</a:t>
            </a:r>
            <a:r>
              <a:rPr lang="cs-CZ" dirty="0" smtClean="0"/>
              <a:t>.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u="sng" dirty="0" smtClean="0"/>
              <a:t>do not play</a:t>
            </a:r>
            <a:r>
              <a:rPr lang="cs-CZ" dirty="0" smtClean="0"/>
              <a:t> </a:t>
            </a:r>
            <a:r>
              <a:rPr lang="cs-CZ" dirty="0" err="1" smtClean="0"/>
              <a:t>tennis</a:t>
            </a:r>
            <a:r>
              <a:rPr lang="cs-CZ" dirty="0" smtClean="0"/>
              <a:t>.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u="sng" dirty="0" smtClean="0"/>
              <a:t>do not </a:t>
            </a:r>
            <a:r>
              <a:rPr lang="cs-CZ" u="sng" dirty="0" err="1" smtClean="0"/>
              <a:t>like</a:t>
            </a:r>
            <a:r>
              <a:rPr lang="cs-CZ" dirty="0" smtClean="0"/>
              <a:t> </a:t>
            </a:r>
            <a:r>
              <a:rPr lang="cs-CZ" dirty="0" err="1" smtClean="0"/>
              <a:t>ice</a:t>
            </a:r>
            <a:r>
              <a:rPr lang="cs-CZ" dirty="0" smtClean="0"/>
              <a:t> </a:t>
            </a:r>
            <a:r>
              <a:rPr lang="cs-CZ" dirty="0" err="1" smtClean="0"/>
              <a:t>cream</a:t>
            </a:r>
            <a:r>
              <a:rPr lang="cs-CZ" dirty="0" smtClean="0"/>
              <a:t>.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u="sng" dirty="0" smtClean="0"/>
              <a:t>do not </a:t>
            </a:r>
            <a:r>
              <a:rPr lang="cs-CZ" u="sng" dirty="0" err="1" smtClean="0"/>
              <a:t>work</a:t>
            </a:r>
            <a:r>
              <a:rPr lang="cs-CZ" dirty="0" smtClean="0"/>
              <a:t> in a restaurant.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il_fi" descr="BABOLAT%20AEROPRO%20DRIV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1412776"/>
            <a:ext cx="2448272" cy="399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cs-CZ" dirty="0" smtClean="0"/>
              <a:t>pro osoby „he, </a:t>
            </a:r>
            <a:r>
              <a:rPr lang="cs-CZ" dirty="0" err="1" smtClean="0"/>
              <a:t>she</a:t>
            </a:r>
            <a:r>
              <a:rPr lang="cs-CZ" dirty="0" smtClean="0"/>
              <a:t>, </a:t>
            </a:r>
            <a:r>
              <a:rPr lang="cs-CZ" dirty="0" err="1" smtClean="0"/>
              <a:t>it</a:t>
            </a:r>
            <a:r>
              <a:rPr lang="cs-CZ" dirty="0" smtClean="0"/>
              <a:t>“ se z</a:t>
            </a:r>
            <a:r>
              <a:rPr lang="pt-BR" dirty="0" smtClean="0"/>
              <a:t>ápor tvoří pomocí pomocného slovesa </a:t>
            </a:r>
            <a:r>
              <a:rPr lang="cs-CZ" dirty="0" smtClean="0"/>
              <a:t>„</a:t>
            </a:r>
            <a:r>
              <a:rPr lang="pt-BR" dirty="0" smtClean="0"/>
              <a:t>do</a:t>
            </a:r>
            <a:r>
              <a:rPr lang="cs-CZ" dirty="0" smtClean="0"/>
              <a:t>es“</a:t>
            </a:r>
            <a:r>
              <a:rPr lang="pt-BR" dirty="0" smtClean="0"/>
              <a:t>, záporky </a:t>
            </a:r>
            <a:r>
              <a:rPr lang="cs-CZ" dirty="0" smtClean="0"/>
              <a:t>„</a:t>
            </a:r>
            <a:r>
              <a:rPr lang="pt-BR" dirty="0" smtClean="0"/>
              <a:t>not</a:t>
            </a:r>
            <a:r>
              <a:rPr lang="cs-CZ" dirty="0" smtClean="0"/>
              <a:t>“</a:t>
            </a:r>
            <a:r>
              <a:rPr lang="pt-BR" dirty="0" smtClean="0"/>
              <a:t> a infinitivu bez to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  <a:buNone/>
            </a:pPr>
            <a:endParaRPr lang="cs-CZ" sz="1200" dirty="0" smtClean="0"/>
          </a:p>
          <a:p>
            <a:pPr>
              <a:buNone/>
            </a:pPr>
            <a:endParaRPr lang="cs-CZ" sz="1800" b="1" dirty="0" smtClean="0"/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r>
              <a:rPr lang="cs-CZ" b="1" dirty="0" smtClean="0"/>
              <a:t>	he</a:t>
            </a:r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b="1" dirty="0" err="1" smtClean="0"/>
              <a:t>she</a:t>
            </a:r>
            <a:r>
              <a:rPr lang="cs-CZ" b="1" dirty="0" smtClean="0"/>
              <a:t>	       </a:t>
            </a:r>
            <a:r>
              <a:rPr lang="cs-CZ" b="1" dirty="0" err="1" smtClean="0"/>
              <a:t>does</a:t>
            </a:r>
            <a:r>
              <a:rPr lang="cs-CZ" b="1" dirty="0" smtClean="0"/>
              <a:t>		    not	       </a:t>
            </a:r>
            <a:r>
              <a:rPr lang="cs-CZ" b="1" dirty="0" err="1" smtClean="0"/>
              <a:t>like</a:t>
            </a:r>
            <a:endParaRPr lang="cs-CZ" b="1" dirty="0" smtClean="0"/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b="1" dirty="0" err="1" smtClean="0"/>
              <a:t>it</a:t>
            </a:r>
            <a:endParaRPr lang="cs-CZ" b="1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4077072"/>
            <a:ext cx="704850" cy="685800"/>
          </a:xfrm>
          <a:prstGeom prst="rect">
            <a:avLst/>
          </a:prstGeom>
          <a:noFill/>
        </p:spPr>
      </p:pic>
      <p:pic>
        <p:nvPicPr>
          <p:cNvPr id="6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4077072"/>
            <a:ext cx="704850" cy="685800"/>
          </a:xfrm>
          <a:prstGeom prst="rect">
            <a:avLst/>
          </a:prstGeom>
          <a:noFill/>
        </p:spPr>
      </p:pic>
      <p:pic>
        <p:nvPicPr>
          <p:cNvPr id="7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4149080"/>
            <a:ext cx="704850" cy="6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>
              <a:lnSpc>
                <a:spcPct val="200000"/>
              </a:lnSpc>
              <a:buNone/>
            </a:pPr>
            <a:r>
              <a:rPr lang="cs-CZ" u="sng" dirty="0" smtClean="0"/>
              <a:t>Examples</a:t>
            </a:r>
            <a:r>
              <a:rPr lang="cs-CZ" dirty="0" smtClean="0"/>
              <a:t>: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cs-CZ" dirty="0" smtClean="0"/>
              <a:t> He </a:t>
            </a:r>
            <a:r>
              <a:rPr lang="cs-CZ" u="sng" dirty="0" err="1" smtClean="0"/>
              <a:t>does</a:t>
            </a:r>
            <a:r>
              <a:rPr lang="cs-CZ" u="sng" dirty="0" smtClean="0"/>
              <a:t> not </a:t>
            </a:r>
            <a:r>
              <a:rPr lang="cs-CZ" u="sng" dirty="0" err="1" smtClean="0"/>
              <a:t>like</a:t>
            </a:r>
            <a:r>
              <a:rPr lang="cs-CZ" dirty="0" smtClean="0"/>
              <a:t> </a:t>
            </a:r>
            <a:r>
              <a:rPr lang="cs-CZ" dirty="0" err="1" smtClean="0"/>
              <a:t>ice</a:t>
            </a:r>
            <a:r>
              <a:rPr lang="cs-CZ" dirty="0" smtClean="0"/>
              <a:t> </a:t>
            </a:r>
            <a:r>
              <a:rPr lang="cs-CZ" dirty="0" err="1" smtClean="0"/>
              <a:t>cream</a:t>
            </a:r>
            <a:r>
              <a:rPr lang="cs-CZ" dirty="0" smtClean="0"/>
              <a:t>.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u="sng" dirty="0" err="1" smtClean="0"/>
              <a:t>does</a:t>
            </a:r>
            <a:r>
              <a:rPr lang="cs-CZ" u="sng" dirty="0" smtClean="0"/>
              <a:t> not </a:t>
            </a:r>
            <a:r>
              <a:rPr lang="cs-CZ" u="sng" dirty="0" err="1" smtClean="0"/>
              <a:t>work</a:t>
            </a:r>
            <a:r>
              <a:rPr lang="cs-CZ" dirty="0" smtClean="0"/>
              <a:t> in a restaurant.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u="sng" dirty="0" err="1" smtClean="0"/>
              <a:t>does</a:t>
            </a:r>
            <a:r>
              <a:rPr lang="cs-CZ" u="sng" dirty="0" smtClean="0"/>
              <a:t> not </a:t>
            </a:r>
            <a:r>
              <a:rPr lang="cs-CZ" u="sng" dirty="0" err="1" smtClean="0"/>
              <a:t>sound</a:t>
            </a:r>
            <a:r>
              <a:rPr lang="cs-CZ" dirty="0" smtClean="0"/>
              <a:t> </a:t>
            </a:r>
            <a:r>
              <a:rPr lang="cs-CZ" dirty="0" err="1" smtClean="0"/>
              <a:t>good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1475</TotalTime>
  <Words>664</Words>
  <Application>Microsoft Office PowerPoint</Application>
  <PresentationFormat>Předvádění na obrazovce (4:3)</PresentationFormat>
  <Paragraphs>159</Paragraphs>
  <Slides>20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Motiv sady Office</vt:lpstr>
      <vt:lpstr>Snímek 1</vt:lpstr>
      <vt:lpstr>Present simple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Použití přítomného času prostého</vt:lpstr>
      <vt:lpstr>Snímek 17</vt:lpstr>
      <vt:lpstr>Snímek 18</vt:lpstr>
      <vt:lpstr>Snímek 19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105</cp:revision>
  <dcterms:created xsi:type="dcterms:W3CDTF">2012-06-29T04:39:45Z</dcterms:created>
  <dcterms:modified xsi:type="dcterms:W3CDTF">2012-08-17T12:11:02Z</dcterms:modified>
</cp:coreProperties>
</file>