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9" r:id="rId4"/>
    <p:sldId id="266" r:id="rId5"/>
    <p:sldId id="267" r:id="rId6"/>
    <p:sldId id="268" r:id="rId7"/>
    <p:sldId id="269" r:id="rId8"/>
    <p:sldId id="272" r:id="rId9"/>
    <p:sldId id="258" r:id="rId10"/>
    <p:sldId id="271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13th+calendar&amp;oe=utf-8&amp;aq=t&amp;rls=org.mozilla:cs:official&amp;client=firefox-a&amp;um=1&amp;ie=UTF-8&amp;hl=cs&amp;tbm=isch&amp;source=og&amp;sa=N&amp;tab=wi&amp;ei=3hksUJybFoqWswbozYCACw&amp;biw=1150&amp;bih=600&amp;sei=4RksUJvbEM7esgbug4DYDQ" TargetMode="External"/><Relationship Id="rId2" Type="http://schemas.openxmlformats.org/officeDocument/2006/relationships/hyperlink" Target="https://www.google.cz/search?q=pumpkin&amp;hl=cs&amp;client=firefox-a&amp;hs=wPm&amp;rls=org.mozilla:cs:official&amp;prmd=imvnse&amp;tbm=isch&amp;tbo=u&amp;source=univ&amp;sa=X&amp;ei=CBUsULe6ONLS4QT2koHQDg&amp;ved=0CGgQsAQ&amp;biw=1150&amp;bih=573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google.cz/search?q=easter&amp;hl=cs&amp;client=firefox-a&amp;hs=Om7&amp;rls=org.mozilla:cs:official&amp;prmd=imvns&amp;tbm=isch&amp;tbo=u&amp;source=univ&amp;sa=X&amp;ei=ex8sUPuIJc3E4gSX84CgDQ&amp;ved=0CGUQsAQ&amp;biw=1150&amp;bih=600" TargetMode="External"/><Relationship Id="rId4" Type="http://schemas.openxmlformats.org/officeDocument/2006/relationships/hyperlink" Target="https://www.google.cz/search?q=clock+cartoon&amp;hl=cs&amp;client=firefox-a&amp;hs=ij7&amp;rls=org.mozilla:cs:official&amp;prmd=imvnsa&amp;tbm=isch&amp;tbo=u&amp;source=univ&amp;sa=X&amp;ei=1R4sUJ7fC_LU4QToyIHoCQ&amp;ved=0CEsQsAQ&amp;biw=1150&amp;bih=60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snowman&amp;hl=cs&amp;client=firefox-a&amp;hs=Mn6&amp;rls=org.mozilla:cs:official&amp;prmd=imvns&amp;tbm=isch&amp;tbo=u&amp;source=univ&amp;sa=X&amp;ei=sxAsUJTEBYn3sgbO5oG4Bw&amp;ved=0CF0QsAQ&amp;biw=1150&amp;bih=600" TargetMode="External"/><Relationship Id="rId2" Type="http://schemas.openxmlformats.org/officeDocument/2006/relationships/hyperlink" Target="https://www.google.cz/search?q=kalend%C3%A1%C5%99&amp;oe=utf-8&amp;aq=t&amp;rls=org.mozilla:cs:official&amp;client=firefox-a&amp;um=1&amp;ie=UTF-8&amp;hl=cs&amp;tbm=isch&amp;source=og&amp;sa=N&amp;tab=wi&amp;ei=VvEpUJH5DJKQ4gSi5YDIBg&amp;biw=1150&amp;bih=600&amp;sei=WPEpUM30NujP4QSh2IC4BQ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google.cz/search?q=monday+calendar&amp;hl=cs&amp;client=firefox-a&amp;hs=21B&amp;rls=org.mozilla:cs:official&amp;prmd=imvns&amp;tbm=isch&amp;tbo=u&amp;source=univ&amp;sa=X&amp;ei=r_IpUN3bOvT04QTz54GIDA&amp;ved=0CE8QsAQ&amp;biw=1150&amp;bih=60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476672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Předložky časové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36791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Předložky časové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první, druhý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15. 8. 2012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jako podpora při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výkladu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základních časových 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předložek. Pro názornost je prezentace doplněna obrázky.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https://www.google.cz/search?q=pumpkin&amp;hl=cs&amp;client=firefox-a&amp;hs=wPm&amp;rls=org.mozilla:cs:official&amp;prmd=imvnse&amp;tbm=isch&amp;tbo=u&amp;source=univ&amp;sa=X&amp;ei=CBUsULe6ONLS4QT2koHQDg&amp;ved=0CGgQsAQ&amp;biw=1150&amp;bih=573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13th+calendar&amp;oe=utf-8&amp;aq=t&amp;rls=org.mozilla:cs:official&amp;client=firefox-a&amp;um=1&amp;ie=UTF-8&amp;hl=cs&amp;tbm=isch&amp;source=og&amp;sa=N&amp;tab=wi&amp;ei=3hksUJybFoqWswbozYCACw&amp;biw=1150&amp;bih=600&amp;sei=4RksUJvbEM7esgbug4DYDQ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https://www.google.cz/search?q=clock+cartoon&amp;hl=cs&amp;client=firefox-a&amp;hs=ij7&amp;rls=org.mozilla:cs:official&amp;prmd=imvnsa&amp;tbm=isch&amp;tbo=u&amp;source=univ&amp;sa=X&amp;ei=1R4sUJ7fC_LU4QToyIHoCQ&amp;ved=0CEsQsAQ&amp;biw=1150&amp;bih=600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https://www.google.cz/search?q=easter&amp;hl=cs&amp;client=firefox-a&amp;hs=Om7&amp;rls=org.mozilla:cs:official&amp;prmd=imvns&amp;tbm=isch&amp;tbo=u&amp;source=univ&amp;sa=X&amp;ei=ex8sUPuIJc3E4gSX84CgDQ&amp;ved=0CGUQsAQ&amp;biw=1150&amp;bih=600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Časové předložky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01736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cs-CZ" sz="3600" b="1" u="sng" dirty="0" smtClean="0"/>
              <a:t>IN</a:t>
            </a:r>
          </a:p>
          <a:p>
            <a:pPr>
              <a:buNone/>
            </a:pPr>
            <a:endParaRPr lang="cs-CZ" sz="12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sz="2800" dirty="0" smtClean="0"/>
              <a:t> </a:t>
            </a:r>
            <a:r>
              <a:rPr lang="cs-CZ" u="sng" dirty="0" smtClean="0"/>
              <a:t>části dne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 </a:t>
            </a:r>
            <a:r>
              <a:rPr lang="en-GB" dirty="0" smtClean="0"/>
              <a:t>in the morning, in the afternoon, in the evening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endParaRPr lang="en-GB" sz="22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u="sng" dirty="0" smtClean="0"/>
              <a:t>měsíce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 </a:t>
            </a:r>
            <a:r>
              <a:rPr lang="en-GB" dirty="0" smtClean="0"/>
              <a:t>in </a:t>
            </a:r>
            <a:r>
              <a:rPr lang="cs-CZ" dirty="0" err="1" smtClean="0"/>
              <a:t>January</a:t>
            </a:r>
            <a:r>
              <a:rPr lang="en-GB" dirty="0" smtClean="0"/>
              <a:t>, in July, in September</a:t>
            </a:r>
            <a:r>
              <a:rPr lang="cs-CZ" dirty="0" smtClean="0"/>
              <a:t> …</a:t>
            </a:r>
            <a:endParaRPr lang="en-GB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rg_hi" descr="https://encrypted-tbn0.google.com/images?q=tbn:ANd9GcTFY_bNa7-zTQaMxH6uy4xgRYiHzIz3f_U0wAYNSPAYYhxXDtBi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4365104"/>
            <a:ext cx="2304256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u="sng" dirty="0" smtClean="0"/>
              <a:t>roky</a:t>
            </a:r>
          </a:p>
          <a:p>
            <a:pPr>
              <a:lnSpc>
                <a:spcPct val="200000"/>
              </a:lnSpc>
            </a:pPr>
            <a:r>
              <a:rPr lang="cs-CZ" dirty="0" smtClean="0"/>
              <a:t> in 2010, in 1848 …</a:t>
            </a:r>
          </a:p>
          <a:p>
            <a:pPr>
              <a:lnSpc>
                <a:spcPct val="200000"/>
              </a:lnSpc>
              <a:buNone/>
            </a:pPr>
            <a:endParaRPr lang="cs-CZ" sz="1800" dirty="0" smtClean="0"/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cs-CZ" u="sng" dirty="0" smtClean="0"/>
              <a:t> roční období</a:t>
            </a:r>
          </a:p>
          <a:p>
            <a:pPr>
              <a:lnSpc>
                <a:spcPct val="200000"/>
              </a:lnSpc>
            </a:pPr>
            <a:r>
              <a:rPr lang="en-GB" dirty="0" smtClean="0"/>
              <a:t> in spring, in summer, in autumn, in winter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rg_hi" descr="https://encrypted-tbn3.google.com/images?q=tbn:ANd9GcRcYj3VD7Cfz7pZGGCnReW3fVJc3sJW9s0O-K8mxZ7XdhStGzDrJQ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1988840"/>
            <a:ext cx="2464955" cy="2639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l_fi" descr="http://www.stratumins.com/images/pumpki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869160"/>
            <a:ext cx="180020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rg_hi" descr="https://encrypted-tbn1.google.com/images?q=tbn:ANd9GcTkpoTWV2YKgFzy1XAwDyRIwrwujbRyCwPDDCM1eDcLn0FU7mXj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268760"/>
            <a:ext cx="252028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19256" cy="561662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cs-CZ" sz="3300" b="1" u="sng" dirty="0" smtClean="0"/>
              <a:t>ON</a:t>
            </a:r>
          </a:p>
          <a:p>
            <a:pPr>
              <a:buNone/>
            </a:pPr>
            <a:endParaRPr lang="cs-CZ" sz="13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u="sng" dirty="0" smtClean="0"/>
              <a:t> dny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 </a:t>
            </a:r>
            <a:r>
              <a:rPr lang="en-US" dirty="0" smtClean="0"/>
              <a:t>on Monday, on Friday, on Sunday </a:t>
            </a:r>
            <a:r>
              <a:rPr lang="cs-CZ" dirty="0" smtClean="0"/>
              <a:t>…</a:t>
            </a:r>
          </a:p>
          <a:p>
            <a:pPr>
              <a:lnSpc>
                <a:spcPct val="150000"/>
              </a:lnSpc>
            </a:pPr>
            <a:r>
              <a:rPr lang="cs-CZ" i="1" dirty="0" smtClean="0"/>
              <a:t> </a:t>
            </a:r>
            <a:r>
              <a:rPr lang="en-US" dirty="0" smtClean="0"/>
              <a:t>on a sunny day, on the following day</a:t>
            </a:r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u="sng" dirty="0" smtClean="0"/>
              <a:t> konkrétní den</a:t>
            </a:r>
            <a:r>
              <a:rPr lang="cs-CZ" dirty="0" smtClean="0"/>
              <a:t> (např. jednodenní svátek)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on my birthday, on Thanksgiving Day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 on Christmas Day, on Halloween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g_hi" descr="https://encrypted-tbn0.google.com/images?q=tbn:ANd9GcQ1rAgvon0ESFPto5n1_zW0sjCW6Is68abjPBuCxVxNHOBYg9h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484784"/>
            <a:ext cx="2664296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u="sng" dirty="0" smtClean="0"/>
              <a:t>data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 </a:t>
            </a:r>
            <a:r>
              <a:rPr lang="en-US" dirty="0" smtClean="0"/>
              <a:t>on 2nd March, on 3rd September,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 on 15th June, on 21st April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endParaRPr lang="cs-CZ" sz="22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u="sng" dirty="0" smtClean="0"/>
              <a:t>části dne s přívlastkem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 </a:t>
            </a:r>
            <a:r>
              <a:rPr lang="en-US" dirty="0" smtClean="0"/>
              <a:t>on Friday night, on Sunday morning,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 on Wednesday evening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54461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cs-CZ" b="1" u="sng" dirty="0" smtClean="0"/>
              <a:t>AT</a:t>
            </a:r>
          </a:p>
          <a:p>
            <a:pPr>
              <a:buNone/>
            </a:pPr>
            <a:endParaRPr lang="cs-CZ" sz="8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u="sng" dirty="0" smtClean="0"/>
              <a:t>přesný čas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 </a:t>
            </a:r>
            <a:r>
              <a:rPr lang="en-US" dirty="0" smtClean="0"/>
              <a:t>at 8 am, at 6 pm, at 11 o‘clock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 </a:t>
            </a:r>
            <a:r>
              <a:rPr lang="en-US" dirty="0" smtClean="0"/>
              <a:t>at noon, at midday, at midnight (</a:t>
            </a:r>
            <a:r>
              <a:rPr lang="cs-CZ" dirty="0" smtClean="0"/>
              <a:t>přesný čas - 12 hodin)</a:t>
            </a:r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u="sng" dirty="0" smtClean="0"/>
              <a:t>svátky trvající déle než jeden den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 </a:t>
            </a:r>
            <a:r>
              <a:rPr lang="en-US" dirty="0" smtClean="0"/>
              <a:t>at Christmas, at Easter</a:t>
            </a:r>
          </a:p>
          <a:p>
            <a:pPr>
              <a:buNone/>
            </a:pP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2.google.com/images?q=tbn:ANd9GcRO-_nAN0DGbfX6v3HmG-WiQ-7abUc3jlYPqz_JTmZ2E7-zu7psJ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836712"/>
            <a:ext cx="1800200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rg_hi" descr="https://encrypted-tbn2.google.com/images?q=tbn:ANd9GcRrndSH59VQmW2GXvcBG8tLuyPC5NgS_NEhYvJo83HUKG4IloMKkA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4653136"/>
            <a:ext cx="2016224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cs-CZ" b="1" dirty="0" smtClean="0"/>
              <a:t> </a:t>
            </a:r>
            <a:r>
              <a:rPr lang="cs-CZ" u="sng" dirty="0" smtClean="0"/>
              <a:t>další vazby</a:t>
            </a:r>
          </a:p>
          <a:p>
            <a:pPr>
              <a:buNone/>
            </a:pPr>
            <a:endParaRPr lang="cs-CZ" sz="800" u="sng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at night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at the moment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at the weekend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at lunchtime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at dinner time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at bedtime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at sunset/sunrise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Pavel\Desktop\121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268760"/>
            <a:ext cx="2172849" cy="1642509"/>
          </a:xfrm>
          <a:prstGeom prst="rect">
            <a:avLst/>
          </a:prstGeom>
          <a:noFill/>
        </p:spPr>
      </p:pic>
      <p:pic>
        <p:nvPicPr>
          <p:cNvPr id="1027" name="Picture 3" descr="C:\Users\Pavel\Desktop\141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2636912"/>
            <a:ext cx="2160240" cy="1670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cs-CZ" sz="3500" b="1" u="sng" dirty="0" smtClean="0"/>
              <a:t>BEZ PŘEDLOŽKY</a:t>
            </a:r>
          </a:p>
          <a:p>
            <a:pPr>
              <a:buNone/>
            </a:pPr>
            <a:endParaRPr lang="cs-CZ" sz="800" u="sng" dirty="0" smtClean="0"/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u="sng" dirty="0" smtClean="0"/>
              <a:t>this, last, next, every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this week, this Sunday, this August, this year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last week, last month, last night, last Thursday, last January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next week, next year, next Wednesday</a:t>
            </a:r>
          </a:p>
          <a:p>
            <a:pPr>
              <a:lnSpc>
                <a:spcPct val="170000"/>
              </a:lnSpc>
            </a:pPr>
            <a:r>
              <a:rPr lang="en-US" smtClean="0"/>
              <a:t>every day, every month, every Friday</a:t>
            </a:r>
          </a:p>
          <a:p>
            <a:pPr>
              <a:lnSpc>
                <a:spcPct val="170000"/>
              </a:lnSpc>
              <a:buNone/>
            </a:pPr>
            <a:endParaRPr lang="en-US" sz="2000" dirty="0" smtClean="0"/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u="sng" dirty="0" smtClean="0"/>
              <a:t>yesterday, tomorrow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yesterday morning, tomorrow night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kalend%C3%A1%C5%99&amp;oe=utf-8&amp;aq=t&amp;rls=org.mozilla:cs:official&amp;client=firefox-a&amp;um=1&amp;ie=UTF-8&amp;hl=cs&amp;tbm=isch&amp;source=og&amp;sa=N&amp;tab=wi&amp;ei=VvEpUJH5DJKQ4gSi5YDIBg&amp;biw=1150&amp;bih=600&amp;sei=WPEpUM30NujP4QSh2IC4BQ</a:t>
            </a:r>
            <a:endParaRPr lang="cs-CZ" sz="20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https://www.google.cz/search?q=snowman&amp;hl=cs&amp;client=firefox-a&amp;hs=Mn6&amp;rls=org.mozilla:cs:official&amp;prmd=imvns&amp;tbm=isch&amp;tbo=u&amp;source=univ&amp;sa=X&amp;ei=sxAsUJTEBYn3sgbO5oG4Bw&amp;ved=0CF0QsAQ&amp;biw=1150&amp;bih=600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https://www.google.cz/search?q=monday+calendar&amp;hl=cs&amp;client=firefox-a&amp;hs=21B&amp;rls=org.mozilla:cs:official&amp;prmd=imvns&amp;tbm=isch&amp;tbo=u&amp;source=univ&amp;sa=X&amp;ei=r_IpUN3bOvT04QTz54GIDA&amp;ved=0CE8QsAQ&amp;biw=1150&amp;bih=600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</TotalTime>
  <Words>313</Words>
  <Application>Microsoft Office PowerPoint</Application>
  <PresentationFormat>Předvádění na obrazovce (4:3)</PresentationFormat>
  <Paragraphs>84</Paragraphs>
  <Slides>10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Snímek 1</vt:lpstr>
      <vt:lpstr>Časové předložky</vt:lpstr>
      <vt:lpstr>Snímek 3</vt:lpstr>
      <vt:lpstr>Snímek 4</vt:lpstr>
      <vt:lpstr>Snímek 5</vt:lpstr>
      <vt:lpstr>Snímek 6</vt:lpstr>
      <vt:lpstr>Snímek 7</vt:lpstr>
      <vt:lpstr>Snímek 8</vt:lpstr>
      <vt:lpstr>Použité zdroje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76</cp:revision>
  <dcterms:created xsi:type="dcterms:W3CDTF">2012-06-29T04:39:45Z</dcterms:created>
  <dcterms:modified xsi:type="dcterms:W3CDTF">2012-08-16T09:38:07Z</dcterms:modified>
</cp:coreProperties>
</file>