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6" r:id="rId4"/>
    <p:sldId id="268" r:id="rId5"/>
    <p:sldId id="269" r:id="rId6"/>
    <p:sldId id="273" r:id="rId7"/>
    <p:sldId id="274" r:id="rId8"/>
    <p:sldId id="282" r:id="rId9"/>
    <p:sldId id="283" r:id="rId10"/>
    <p:sldId id="284" r:id="rId11"/>
    <p:sldId id="279" r:id="rId12"/>
    <p:sldId id="281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19.8.2012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19.8.2012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19.8.2012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google.cz/search?q=d%C5%AFm+kreslen%C3%BD&amp;hl=cs&amp;client=firefox-a&amp;hs=orD&amp;rls=org.mozilla:cs:official&amp;prmd=imvns&amp;tbm=isch&amp;tbo=u&amp;source=univ&amp;sa=X&amp;ei=7dcoUKPvBIvDtAbNuYDgBQ&amp;ved=0CE4QsAQ&amp;biw=1366&amp;bih=600" TargetMode="External"/><Relationship Id="rId7" Type="http://schemas.openxmlformats.org/officeDocument/2006/relationships/hyperlink" Target="https://www.google.cz/search?q=vyk%C5%99i%C4%8Dn%C3%ADk&amp;hl=cs&amp;client=firefox-a&amp;hs=cUa&amp;rls=org.mozilla:cs:official&amp;prmd=imvns&amp;tbm=isch&amp;tbo=u&amp;source=univ&amp;sa=X&amp;ei=alIlUK7NAuT24QTzrIHoCA&amp;ved=0CFQQsAQ&amp;biw=1366&amp;bih=624" TargetMode="External"/><Relationship Id="rId2" Type="http://schemas.openxmlformats.org/officeDocument/2006/relationships/hyperlink" Target="https://www.google.cz/search?q=televize&amp;oe=utf-8&amp;aq=t&amp;rls=org.mozilla:cs:official&amp;client=firefox-a&amp;um=1&amp;ie=UTF-8&amp;hl=cs&amp;tbm=isch&amp;source=og&amp;sa=N&amp;tab=wi&amp;ei=KVwpUMuJDMmKswba-YCIBw&amp;biw=1150&amp;bih=600&amp;sei=LFwpUJqqB4bLtAaxqoG4C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tired+man+animation&amp;hl=cs&amp;client=firefox-a&amp;hs=EAX&amp;rls=org.mozilla:cs:official&amp;prmd=imvns&amp;tbm=isch&amp;tbo=u&amp;source=univ&amp;sa=X&amp;ei=jj8xUPGAA4qLswbigoGACQ&amp;ved=0CD0QsAQ&amp;biw=1150&amp;bih=600" TargetMode="External"/><Relationship Id="rId5" Type="http://schemas.openxmlformats.org/officeDocument/2006/relationships/hyperlink" Target="https://www.google.cz/search?q=b%C4%9B%C5%BEec&amp;hl=cs&amp;client=firefox-a&amp;hs=uD2&amp;rls=org.mozilla:cs:official&amp;prmd=imvns&amp;tbm=isch&amp;tbo=u&amp;source=univ&amp;sa=X&amp;ei=bV8pUMeyEfGP4gT9u4DYAw&amp;ved=0CFgQsAQ&amp;biw=1150&amp;bih=600" TargetMode="External"/><Relationship Id="rId4" Type="http://schemas.openxmlformats.org/officeDocument/2006/relationships/hyperlink" Target="https://www.google.cz/search?q=fry&amp;hl=cs&amp;client=firefox-a&amp;hs=Uvc&amp;rls=org.mozilla:cs:official&amp;prmd=imvnse&amp;tbm=isch&amp;tbo=u&amp;source=univ&amp;sa=X&amp;ei=5BkpUJ42hoHiBNidgbAP&amp;ved=0CGQQsAQ&amp;biw=1366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1560" y="404664"/>
            <a:ext cx="68636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Předpřítomný čas </a:t>
            </a:r>
            <a:r>
              <a:rPr lang="cs-CZ" sz="3600" dirty="0" smtClean="0"/>
              <a:t>průběhový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79463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Předpřítomný čas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průběhový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present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continuous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předpřítomného času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průběhového,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tvoření kladných vět, záporných vět a otázek a užití tohoto času. Na konci materiálu je stručné shrnutí.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19256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 smtClean="0"/>
              <a:t>2) </a:t>
            </a:r>
            <a:r>
              <a:rPr lang="cs-CZ" sz="2800" u="sng" dirty="0" smtClean="0"/>
              <a:t>děj, který probíhal a nyní vidíme výsledek</a:t>
            </a:r>
            <a:r>
              <a:rPr lang="cs-CZ" sz="2800" dirty="0" smtClean="0"/>
              <a:t>:</a:t>
            </a:r>
            <a:endParaRPr lang="cs-CZ" sz="3600" dirty="0" smtClean="0"/>
          </a:p>
          <a:p>
            <a:pPr>
              <a:buNone/>
            </a:pPr>
            <a:endParaRPr lang="cs-CZ" sz="2800" dirty="0" smtClean="0"/>
          </a:p>
          <a:p>
            <a:r>
              <a:rPr lang="en-US" sz="2800" dirty="0" smtClean="0"/>
              <a:t>He is tired because he has been running.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cs-CZ" sz="2800" dirty="0" smtClean="0"/>
              <a:t>	    </a:t>
            </a:r>
            <a:r>
              <a:rPr lang="en-US" sz="2800" dirty="0" smtClean="0"/>
              <a:t>He </a:t>
            </a:r>
            <a:r>
              <a:rPr lang="en-US" sz="2800" dirty="0" smtClean="0"/>
              <a:t>has been </a:t>
            </a:r>
            <a:r>
              <a:rPr lang="en-US" sz="2800" dirty="0" smtClean="0"/>
              <a:t>running. 	       He is tired.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      </a:t>
            </a:r>
            <a:r>
              <a:rPr lang="cs-CZ" sz="2800" dirty="0" smtClean="0"/>
              <a:t>				</a:t>
            </a:r>
            <a:r>
              <a:rPr lang="en-US" sz="2800" dirty="0" smtClean="0"/>
              <a:t>		  NOW</a:t>
            </a:r>
            <a:endParaRPr lang="en-US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Přímá spojovací šipka 6"/>
          <p:cNvCxnSpPr/>
          <p:nvPr/>
        </p:nvCxnSpPr>
        <p:spPr>
          <a:xfrm>
            <a:off x="1259632" y="4797152"/>
            <a:ext cx="626469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1763688" y="4653136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flipV="1">
            <a:off x="1763688" y="3356992"/>
            <a:ext cx="0" cy="1224136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1763688" y="3356992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6516216" y="4653136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rg_hi" descr="https://encrypted-tbn0.google.com/images?q=tbn:ANd9GcQ_J0Oz1Ahxdj8kFPKEHq6lPpllN9FgzTrbcTqdsQX3aLguPBRiK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501008"/>
            <a:ext cx="686493" cy="1089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Pavel\Desktop\Obrázek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3429000"/>
            <a:ext cx="1676400" cy="1343025"/>
          </a:xfrm>
          <a:prstGeom prst="rect">
            <a:avLst/>
          </a:prstGeom>
          <a:noFill/>
        </p:spPr>
      </p:pic>
      <p:cxnSp>
        <p:nvCxnSpPr>
          <p:cNvPr id="21" name="Přímá spojovací čára 20"/>
          <p:cNvCxnSpPr/>
          <p:nvPr/>
        </p:nvCxnSpPr>
        <p:spPr>
          <a:xfrm>
            <a:off x="3563888" y="4653136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3</a:t>
            </a:r>
            <a:r>
              <a:rPr lang="cs-CZ" dirty="0" smtClean="0"/>
              <a:t>) </a:t>
            </a:r>
            <a:r>
              <a:rPr lang="cs-CZ" u="sng" dirty="0" smtClean="0"/>
              <a:t>klademe-li důraz na děj samotný a ne na výsledek</a:t>
            </a:r>
            <a:r>
              <a:rPr lang="cs-CZ" dirty="0" smtClean="0"/>
              <a:t>:</a:t>
            </a:r>
            <a:endParaRPr lang="cs-CZ" dirty="0" smtClean="0"/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2800" dirty="0" smtClean="0"/>
              <a:t>	   </a:t>
            </a:r>
            <a:r>
              <a:rPr lang="cs-CZ" u="sng" dirty="0" smtClean="0"/>
              <a:t>Srovnej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She has been cooking lunch.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She has cooked lunch.</a:t>
            </a:r>
          </a:p>
          <a:p>
            <a:pPr>
              <a:buNone/>
            </a:pPr>
            <a:endParaRPr lang="cs-CZ" sz="2800" dirty="0" smtClean="0"/>
          </a:p>
        </p:txBody>
      </p:sp>
      <p:pic>
        <p:nvPicPr>
          <p:cNvPr id="3074" name="il_fi" descr="vykric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04864"/>
            <a:ext cx="648072" cy="137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 algn="ctr">
              <a:buNone/>
            </a:pPr>
            <a:r>
              <a:rPr lang="cs-CZ" sz="4000" u="sng" dirty="0" smtClean="0"/>
              <a:t>SHRNUTÍ</a:t>
            </a:r>
          </a:p>
          <a:p>
            <a:pPr>
              <a:buNone/>
            </a:pPr>
            <a:r>
              <a:rPr lang="cs-CZ" sz="2800" u="sng" dirty="0" smtClean="0"/>
              <a:t>kladná věta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u="sng" dirty="0" smtClean="0"/>
              <a:t>záporná věta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800" u="sng" dirty="0" smtClean="0"/>
          </a:p>
          <a:p>
            <a:pPr>
              <a:buNone/>
            </a:pPr>
            <a:r>
              <a:rPr lang="cs-CZ" sz="2800" u="sng" dirty="0" smtClean="0"/>
              <a:t>otázka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552" y="1916832"/>
          <a:ext cx="7848873" cy="936104"/>
        </p:xfrm>
        <a:graphic>
          <a:graphicData uri="http://schemas.openxmlformats.org/drawingml/2006/table">
            <a:tbl>
              <a:tblPr/>
              <a:tblGrid>
                <a:gridCol w="2700999"/>
                <a:gridCol w="1715958"/>
                <a:gridCol w="1715958"/>
                <a:gridCol w="1715958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have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been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cs-CZ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ing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has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cs-CZ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ing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552" y="3645024"/>
          <a:ext cx="7920880" cy="936104"/>
        </p:xfrm>
        <a:graphic>
          <a:graphicData uri="http://schemas.openxmlformats.org/drawingml/2006/table">
            <a:tbl>
              <a:tblPr/>
              <a:tblGrid>
                <a:gridCol w="2500623"/>
                <a:gridCol w="1588657"/>
                <a:gridCol w="1277200"/>
                <a:gridCol w="1277200"/>
                <a:gridCol w="1277200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have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not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been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ing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has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5445224"/>
          <a:ext cx="7920880" cy="936104"/>
        </p:xfrm>
        <a:graphic>
          <a:graphicData uri="http://schemas.openxmlformats.org/drawingml/2006/table">
            <a:tbl>
              <a:tblPr/>
              <a:tblGrid>
                <a:gridCol w="1969503"/>
                <a:gridCol w="2489351"/>
                <a:gridCol w="1731013"/>
                <a:gridCol w="1731013"/>
              </a:tblGrid>
              <a:tr h="415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Have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been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cs-CZ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ing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?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1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Has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0811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pPr lvl="0"/>
            <a:r>
              <a:rPr kumimoji="0" lang="cs-CZ" sz="15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15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https://www.google.cz/search?q=televize&amp;oe=utf-8&amp;aq=t&amp;rls=org.mozilla:cs:official&amp;client=firefox-a&amp;um=1&amp;ie=UTF-8&amp;hl=cs&amp;tbm=isch&amp;source=og&amp;sa=N&amp;tab=wi&amp;ei=KVwpUMuJDMmKswba-YCIBw&amp;biw=1150&amp;bih=600&amp;sei=LFwpUJqqB4bLtAaxqoG4CQ</a:t>
            </a:r>
            <a:endParaRPr lang="cs-CZ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5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https://www.google.cz/search?q=d%C5%AFm+kreslen%C3%BD&amp;hl=cs&amp;client=firefox-a&amp;hs=orD&amp;rls=org.mozilla:cs:official&amp;prmd=imvns&amp;tbm=isch&amp;tbo=u&amp;source=univ&amp;sa=X&amp;ei=7dcoUKPvBIvDtAbNuYDgBQ&amp;ved=0CE4QsAQ&amp;biw=1366&amp;bih=600</a:t>
            </a:r>
            <a:endParaRPr lang="cs-CZ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5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15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www.google.cz/search?q=fry&amp;hl=cs&amp;client=firefox-a&amp;hs=Uvc&amp;rls=org.mozilla:cs:official&amp;prmd=imvnse&amp;tbm=isch&amp;tbo=u&amp;source=univ&amp;sa=X&amp;ei=5BkpUJ42hoHiBNidgbAP&amp;ved=0CGQQsAQ&amp;biw=1366&amp;bih=600</a:t>
            </a:r>
            <a:endParaRPr lang="cs-CZ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5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15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www.google.cz/search?q=b%C4%9B%C5%BEec&amp;hl=cs&amp;client=firefox-a&amp;hs=uD2&amp;rls=org.mozilla:cs:official&amp;prmd=imvns&amp;tbm=isch&amp;tbo=u&amp;source=univ&amp;sa=X&amp;ei=bV8pUMeyEfGP4gT9u4DYAw&amp;ved=0CFgQsAQ&amp;biw=1150&amp;bih=600</a:t>
            </a:r>
            <a:endParaRPr lang="cs-CZ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5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</a:t>
            </a:r>
            <a:r>
              <a:rPr lang="cs-CZ" sz="150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www.google.cz/search?q=tired+man+animation&amp;hl=cs&amp;client=firefox-a&amp;hs=EAX&amp;rls=org.mozilla:cs:official&amp;prmd=imvns&amp;tbm=isch&amp;tbo=u&amp;source=univ&amp;sa=X&amp;ei=jj8xUPGAA4qLswbigoGACQ&amp;ved=0CD0QsAQ&amp;biw=1150&amp;bih=600</a:t>
            </a:r>
            <a:endParaRPr lang="cs-CZ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5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</a:t>
            </a:r>
            <a:r>
              <a:rPr lang="cs-CZ" sz="15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www.google.cz/search?q=vyk%C5%99i%C4%8Dn%C3%ADk&amp;hl=cs&amp;client=firefox-a&amp;hs=cUa&amp;rls=org.mozilla:cs:official&amp;prmd=imvns&amp;tbm=isch&amp;tbo=u&amp;source=univ&amp;sa=X&amp;ei=alIlUK7NAuT24QTzrIHoCA&amp;ved=0CFQQsAQ&amp;biw=1366&amp;bih=624</a:t>
            </a:r>
            <a:endParaRPr lang="cs-CZ" sz="1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/>
          <a:lstStyle/>
          <a:p>
            <a:r>
              <a:rPr lang="en-US" u="sng" dirty="0" smtClean="0"/>
              <a:t>Present perfect </a:t>
            </a:r>
            <a:r>
              <a:rPr lang="cs-CZ" u="sng" dirty="0" err="1" smtClean="0"/>
              <a:t>continuous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4575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Tvoření kladné oznamovací věty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Kladná věta se tvoří pomocí podmětu, pomocného slovesa „</a:t>
            </a:r>
            <a:r>
              <a:rPr lang="cs-CZ" sz="2800" b="1" dirty="0" err="1" smtClean="0"/>
              <a:t>have</a:t>
            </a:r>
            <a:r>
              <a:rPr lang="cs-CZ" sz="2800" b="1" dirty="0" smtClean="0"/>
              <a:t>/has</a:t>
            </a:r>
            <a:r>
              <a:rPr lang="cs-CZ" sz="2800" dirty="0" smtClean="0"/>
              <a:t>“, </a:t>
            </a:r>
            <a:r>
              <a:rPr lang="cs-CZ" sz="2800" dirty="0" smtClean="0"/>
              <a:t>minulého příčestí </a:t>
            </a:r>
            <a:r>
              <a:rPr lang="cs-CZ" sz="2800" dirty="0" smtClean="0"/>
              <a:t>slovesa „</a:t>
            </a:r>
            <a:r>
              <a:rPr lang="cs-CZ" sz="2800" dirty="0" err="1" smtClean="0"/>
              <a:t>be</a:t>
            </a:r>
            <a:r>
              <a:rPr lang="cs-CZ" sz="2800" dirty="0" smtClean="0"/>
              <a:t>“ – </a:t>
            </a:r>
            <a:r>
              <a:rPr lang="cs-CZ" sz="2800" b="1" dirty="0" smtClean="0"/>
              <a:t>been</a:t>
            </a:r>
            <a:r>
              <a:rPr lang="cs-CZ" sz="2800" dirty="0" smtClean="0"/>
              <a:t> a </a:t>
            </a:r>
            <a:r>
              <a:rPr lang="cs-CZ" sz="2800" b="1" dirty="0" smtClean="0"/>
              <a:t>významového slovesa v –</a:t>
            </a:r>
            <a:r>
              <a:rPr lang="cs-CZ" sz="2800" b="1" dirty="0" err="1" smtClean="0"/>
              <a:t>ingovém</a:t>
            </a:r>
            <a:r>
              <a:rPr lang="cs-CZ" sz="2800" b="1" dirty="0" smtClean="0"/>
              <a:t> tvaru</a:t>
            </a:r>
            <a:r>
              <a:rPr lang="cs-CZ" sz="2800" dirty="0" smtClean="0"/>
              <a:t>: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 algn="ctr">
              <a:buNone/>
            </a:pPr>
            <a:r>
              <a:rPr lang="en-US" sz="2900" b="1" dirty="0" smtClean="0"/>
              <a:t>I/you/we/they 	</a:t>
            </a:r>
            <a:r>
              <a:rPr lang="cs-CZ" sz="2900" b="1" dirty="0" smtClean="0"/>
              <a:t>   </a:t>
            </a:r>
            <a:r>
              <a:rPr lang="en-US" sz="2900" b="1" dirty="0" smtClean="0"/>
              <a:t>have </a:t>
            </a:r>
            <a:r>
              <a:rPr lang="cs-CZ" sz="2900" b="1" dirty="0" smtClean="0"/>
              <a:t>        been</a:t>
            </a:r>
            <a:r>
              <a:rPr lang="cs-CZ" sz="2900" b="1" dirty="0" smtClean="0"/>
              <a:t>	</a:t>
            </a:r>
            <a:r>
              <a:rPr lang="cs-CZ" sz="2900" b="1" dirty="0" smtClean="0"/>
              <a:t>      -ing</a:t>
            </a:r>
            <a:endParaRPr lang="cs-CZ" sz="2900" b="1" dirty="0" smtClean="0"/>
          </a:p>
          <a:p>
            <a:pPr>
              <a:buNone/>
            </a:pPr>
            <a:endParaRPr lang="cs-CZ" sz="1400" b="1" dirty="0" smtClean="0"/>
          </a:p>
          <a:p>
            <a:pPr>
              <a:buNone/>
            </a:pPr>
            <a:endParaRPr lang="cs-CZ" sz="1400" b="1" dirty="0" smtClean="0"/>
          </a:p>
          <a:p>
            <a:pPr algn="ctr">
              <a:buNone/>
            </a:pPr>
            <a:r>
              <a:rPr lang="cs-CZ" b="1" dirty="0" smtClean="0"/>
              <a:t>	</a:t>
            </a:r>
            <a:r>
              <a:rPr lang="en-US" sz="2900" b="1" dirty="0" smtClean="0"/>
              <a:t>he/she/it </a:t>
            </a:r>
            <a:r>
              <a:rPr lang="cs-CZ" sz="2900" b="1" dirty="0" smtClean="0"/>
              <a:t>        </a:t>
            </a:r>
            <a:r>
              <a:rPr lang="en-US" sz="2900" b="1" dirty="0" smtClean="0"/>
              <a:t>has</a:t>
            </a:r>
            <a:r>
              <a:rPr lang="cs-CZ" sz="2900" b="1" dirty="0" smtClean="0"/>
              <a:t>         been  </a:t>
            </a:r>
            <a:r>
              <a:rPr lang="cs-CZ" sz="2900" b="1" dirty="0" smtClean="0"/>
              <a:t>	</a:t>
            </a:r>
            <a:r>
              <a:rPr lang="cs-CZ" sz="2900" b="1" dirty="0" smtClean="0"/>
              <a:t>-ing</a:t>
            </a:r>
            <a:endParaRPr lang="cs-CZ" sz="29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509120"/>
            <a:ext cx="504056" cy="490433"/>
          </a:xfrm>
          <a:prstGeom prst="rect">
            <a:avLst/>
          </a:prstGeom>
          <a:noFill/>
        </p:spPr>
      </p:pic>
      <p:pic>
        <p:nvPicPr>
          <p:cNvPr id="10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589240"/>
            <a:ext cx="504056" cy="490433"/>
          </a:xfrm>
          <a:prstGeom prst="rect">
            <a:avLst/>
          </a:prstGeom>
          <a:noFill/>
        </p:spPr>
      </p:pic>
      <p:pic>
        <p:nvPicPr>
          <p:cNvPr id="11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5589240"/>
            <a:ext cx="504056" cy="490433"/>
          </a:xfrm>
          <a:prstGeom prst="rect">
            <a:avLst/>
          </a:prstGeom>
          <a:noFill/>
        </p:spPr>
      </p:pic>
      <p:pic>
        <p:nvPicPr>
          <p:cNvPr id="12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5589240"/>
            <a:ext cx="504056" cy="490433"/>
          </a:xfrm>
          <a:prstGeom prst="rect">
            <a:avLst/>
          </a:prstGeom>
          <a:noFill/>
        </p:spPr>
      </p:pic>
      <p:pic>
        <p:nvPicPr>
          <p:cNvPr id="13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4509120"/>
            <a:ext cx="504056" cy="490433"/>
          </a:xfrm>
          <a:prstGeom prst="rect">
            <a:avLst/>
          </a:prstGeom>
          <a:noFill/>
        </p:spPr>
      </p:pic>
      <p:pic>
        <p:nvPicPr>
          <p:cNvPr id="14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509120"/>
            <a:ext cx="504056" cy="4904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I have </a:t>
            </a:r>
            <a:r>
              <a:rPr lang="en-US" dirty="0" smtClean="0"/>
              <a:t>been waiting for him for two hours.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 has </a:t>
            </a:r>
            <a:r>
              <a:rPr lang="en-US" dirty="0" smtClean="0"/>
              <a:t>been living here for 5 years.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She </a:t>
            </a:r>
            <a:r>
              <a:rPr lang="en-US" dirty="0" smtClean="0"/>
              <a:t>has been </a:t>
            </a:r>
            <a:r>
              <a:rPr lang="en-US" dirty="0" smtClean="0"/>
              <a:t>learning German since 2000.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</a:t>
            </a:r>
            <a:r>
              <a:rPr lang="en-US" dirty="0" smtClean="0"/>
              <a:t>have been watching TV for an hour.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rg_hi" descr="https://encrypted-tbn3.google.com/images?q=tbn:ANd9GcTy4FI7GdXeyxQeNQHTDy3ZM4NASSYCHo47ZlgokpR1hFhPrIq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653136"/>
            <a:ext cx="154914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92696"/>
            <a:ext cx="8352928" cy="5688632"/>
          </a:xfrm>
        </p:spPr>
        <p:txBody>
          <a:bodyPr/>
          <a:lstStyle/>
          <a:p>
            <a:pPr algn="ctr">
              <a:buNone/>
            </a:pPr>
            <a:r>
              <a:rPr lang="cs-CZ" u="sng" dirty="0" smtClean="0"/>
              <a:t>Tvoření záporné věty</a:t>
            </a:r>
          </a:p>
          <a:p>
            <a:r>
              <a:rPr lang="cs-CZ" dirty="0" smtClean="0"/>
              <a:t>Zápor se tvoří přidáním záporné částice „</a:t>
            </a:r>
            <a:r>
              <a:rPr lang="cs-CZ" b="1" dirty="0" smtClean="0"/>
              <a:t>not</a:t>
            </a:r>
            <a:r>
              <a:rPr lang="cs-CZ" dirty="0" smtClean="0"/>
              <a:t>“ </a:t>
            </a:r>
          </a:p>
          <a:p>
            <a:pPr>
              <a:buNone/>
            </a:pPr>
            <a:r>
              <a:rPr lang="cs-CZ" dirty="0" smtClean="0"/>
              <a:t>	k pomocnému slovesu „</a:t>
            </a:r>
            <a:r>
              <a:rPr lang="cs-CZ" b="1" dirty="0" err="1" smtClean="0"/>
              <a:t>have</a:t>
            </a:r>
            <a:r>
              <a:rPr lang="cs-CZ" b="1" dirty="0" smtClean="0"/>
              <a:t>/has</a:t>
            </a:r>
            <a:r>
              <a:rPr lang="cs-CZ" dirty="0" smtClean="0"/>
              <a:t>“:</a:t>
            </a:r>
          </a:p>
          <a:p>
            <a:pPr>
              <a:buNone/>
            </a:pPr>
            <a:endParaRPr lang="cs-CZ" sz="6000" dirty="0" smtClean="0"/>
          </a:p>
          <a:p>
            <a:pPr algn="ctr">
              <a:buNone/>
            </a:pPr>
            <a:r>
              <a:rPr lang="en-US" sz="2800" b="1" dirty="0" smtClean="0"/>
              <a:t>I/you/we/they 	</a:t>
            </a:r>
            <a:r>
              <a:rPr lang="cs-CZ" sz="2800" b="1" dirty="0" smtClean="0"/>
              <a:t>  </a:t>
            </a:r>
            <a:r>
              <a:rPr lang="en-US" sz="2800" b="1" dirty="0" smtClean="0"/>
              <a:t>have</a:t>
            </a:r>
            <a:r>
              <a:rPr lang="cs-CZ" sz="2800" b="1" dirty="0" smtClean="0"/>
              <a:t>        not</a:t>
            </a:r>
            <a:r>
              <a:rPr lang="en-US" sz="2800" b="1" dirty="0" smtClean="0"/>
              <a:t> </a:t>
            </a:r>
            <a:r>
              <a:rPr lang="cs-CZ" sz="2800" b="1" dirty="0" smtClean="0"/>
              <a:t>        </a:t>
            </a:r>
            <a:r>
              <a:rPr lang="cs-CZ" sz="2800" b="1" dirty="0" smtClean="0"/>
              <a:t>been	  </a:t>
            </a:r>
            <a:r>
              <a:rPr lang="cs-CZ" sz="2800" b="1" dirty="0" smtClean="0"/>
              <a:t>    -ing</a:t>
            </a:r>
            <a:endParaRPr lang="cs-CZ" sz="2800" b="1" dirty="0" smtClean="0"/>
          </a:p>
          <a:p>
            <a:pPr algn="ctr">
              <a:buNone/>
            </a:pPr>
            <a:endParaRPr lang="cs-CZ" sz="1400" b="1" dirty="0" smtClean="0"/>
          </a:p>
          <a:p>
            <a:pPr algn="ctr">
              <a:buNone/>
            </a:pPr>
            <a:endParaRPr lang="cs-CZ" sz="1400" b="1" dirty="0" smtClean="0"/>
          </a:p>
          <a:p>
            <a:pPr algn="ctr">
              <a:buNone/>
            </a:pPr>
            <a:r>
              <a:rPr lang="cs-CZ" sz="2800" b="1" dirty="0" smtClean="0"/>
              <a:t>	</a:t>
            </a:r>
            <a:r>
              <a:rPr lang="en-US" sz="2800" b="1" dirty="0" smtClean="0"/>
              <a:t>he/she/it 	</a:t>
            </a:r>
            <a:r>
              <a:rPr lang="cs-CZ" sz="2800" b="1" dirty="0" smtClean="0"/>
              <a:t>         </a:t>
            </a:r>
            <a:r>
              <a:rPr lang="en-US" sz="2800" b="1" dirty="0" smtClean="0"/>
              <a:t>has</a:t>
            </a:r>
            <a:r>
              <a:rPr lang="cs-CZ" sz="2800" b="1" dirty="0" smtClean="0"/>
              <a:t>   </a:t>
            </a:r>
            <a:r>
              <a:rPr lang="cs-CZ" sz="2800" b="1" dirty="0" smtClean="0"/>
              <a:t>      not         been         -ing</a:t>
            </a:r>
            <a:endParaRPr lang="cs-CZ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573016"/>
            <a:ext cx="436474" cy="46506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4581128"/>
            <a:ext cx="436474" cy="465060"/>
          </a:xfrm>
          <a:prstGeom prst="rect">
            <a:avLst/>
          </a:prstGeom>
          <a:noFill/>
        </p:spPr>
      </p:pic>
      <p:pic>
        <p:nvPicPr>
          <p:cNvPr id="8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581128"/>
            <a:ext cx="436474" cy="465060"/>
          </a:xfrm>
          <a:prstGeom prst="rect">
            <a:avLst/>
          </a:prstGeom>
          <a:noFill/>
        </p:spPr>
      </p:pic>
      <p:pic>
        <p:nvPicPr>
          <p:cNvPr id="9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581128"/>
            <a:ext cx="436474" cy="465060"/>
          </a:xfrm>
          <a:prstGeom prst="rect">
            <a:avLst/>
          </a:prstGeom>
          <a:noFill/>
        </p:spPr>
      </p:pic>
      <p:pic>
        <p:nvPicPr>
          <p:cNvPr id="10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573016"/>
            <a:ext cx="436474" cy="465060"/>
          </a:xfrm>
          <a:prstGeom prst="rect">
            <a:avLst/>
          </a:prstGeom>
          <a:noFill/>
        </p:spPr>
      </p:pic>
      <p:pic>
        <p:nvPicPr>
          <p:cNvPr id="11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3016"/>
            <a:ext cx="436474" cy="465060"/>
          </a:xfrm>
          <a:prstGeom prst="rect">
            <a:avLst/>
          </a:prstGeom>
          <a:noFill/>
        </p:spPr>
      </p:pic>
      <p:pic>
        <p:nvPicPr>
          <p:cNvPr id="12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3573016"/>
            <a:ext cx="436474" cy="465060"/>
          </a:xfrm>
          <a:prstGeom prst="rect">
            <a:avLst/>
          </a:prstGeom>
          <a:noFill/>
        </p:spPr>
      </p:pic>
      <p:pic>
        <p:nvPicPr>
          <p:cNvPr id="13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581128"/>
            <a:ext cx="436474" cy="465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I haven‘t been </a:t>
            </a:r>
            <a:r>
              <a:rPr lang="en-US" dirty="0" smtClean="0"/>
              <a:t>waiting for him for two hours.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 hasn‘t </a:t>
            </a:r>
            <a:r>
              <a:rPr lang="en-US" dirty="0" smtClean="0"/>
              <a:t>been reading for 30 minutes.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haven‘t </a:t>
            </a:r>
            <a:r>
              <a:rPr lang="en-US" dirty="0" smtClean="0"/>
              <a:t>been living here for 5 years.</a:t>
            </a:r>
            <a:endParaRPr lang="en-US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hoto_show" descr="nové, budovy, budova, d&amp;uring;m, domácí, kreslený fil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4365104"/>
            <a:ext cx="1958008" cy="205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363272" cy="568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Tvoření otázky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Otázka se tvoří inverzí (prohozením) podmětu a pomocného slovesa „have/has“:</a:t>
            </a:r>
          </a:p>
          <a:p>
            <a:pPr>
              <a:lnSpc>
                <a:spcPct val="110000"/>
              </a:lnSpc>
            </a:pPr>
            <a:endParaRPr lang="cs-CZ" sz="1100" dirty="0" smtClean="0"/>
          </a:p>
          <a:p>
            <a:pPr>
              <a:lnSpc>
                <a:spcPct val="110000"/>
              </a:lnSpc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H</a:t>
            </a:r>
            <a:r>
              <a:rPr lang="en-US" b="1" dirty="0" err="1" smtClean="0"/>
              <a:t>ave</a:t>
            </a:r>
            <a:r>
              <a:rPr lang="en-US" b="1" dirty="0" smtClean="0"/>
              <a:t> </a:t>
            </a:r>
            <a:r>
              <a:rPr lang="cs-CZ" b="1" dirty="0" smtClean="0"/>
              <a:t>         </a:t>
            </a:r>
            <a:r>
              <a:rPr lang="en-US" b="1" dirty="0" smtClean="0"/>
              <a:t>I/you/we/they</a:t>
            </a:r>
            <a:r>
              <a:rPr lang="cs-CZ" b="1" dirty="0" smtClean="0"/>
              <a:t>          been          -ing ?</a:t>
            </a:r>
            <a:endParaRPr lang="cs-CZ" b="1" dirty="0" smtClean="0"/>
          </a:p>
          <a:p>
            <a:pPr>
              <a:buNone/>
            </a:pPr>
            <a:endParaRPr lang="cs-CZ" sz="1600" b="1" dirty="0" smtClean="0"/>
          </a:p>
          <a:p>
            <a:pPr>
              <a:buNone/>
            </a:pPr>
            <a:endParaRPr lang="cs-CZ" sz="1600" b="1" dirty="0" smtClean="0"/>
          </a:p>
          <a:p>
            <a:pPr algn="ctr">
              <a:buNone/>
            </a:pPr>
            <a:r>
              <a:rPr lang="cs-CZ" b="1" dirty="0" smtClean="0"/>
              <a:t>	</a:t>
            </a:r>
            <a:r>
              <a:rPr lang="cs-CZ" b="1" dirty="0" smtClean="0"/>
              <a:t>Has          </a:t>
            </a:r>
            <a:r>
              <a:rPr lang="en-US" b="1" dirty="0" smtClean="0"/>
              <a:t>he/she/it</a:t>
            </a:r>
            <a:r>
              <a:rPr lang="cs-CZ" b="1" dirty="0" smtClean="0"/>
              <a:t>          been          -ing ?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509120"/>
            <a:ext cx="576064" cy="560495"/>
          </a:xfrm>
          <a:prstGeom prst="rect">
            <a:avLst/>
          </a:prstGeom>
          <a:noFill/>
        </p:spPr>
      </p:pic>
      <p:pic>
        <p:nvPicPr>
          <p:cNvPr id="10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509120"/>
            <a:ext cx="576064" cy="560495"/>
          </a:xfrm>
          <a:prstGeom prst="rect">
            <a:avLst/>
          </a:prstGeom>
          <a:noFill/>
        </p:spPr>
      </p:pic>
      <p:pic>
        <p:nvPicPr>
          <p:cNvPr id="11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284984"/>
            <a:ext cx="576064" cy="560495"/>
          </a:xfrm>
          <a:prstGeom prst="rect">
            <a:avLst/>
          </a:prstGeom>
          <a:noFill/>
        </p:spPr>
      </p:pic>
      <p:pic>
        <p:nvPicPr>
          <p:cNvPr id="12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509120"/>
            <a:ext cx="576064" cy="560495"/>
          </a:xfrm>
          <a:prstGeom prst="rect">
            <a:avLst/>
          </a:prstGeom>
          <a:noFill/>
        </p:spPr>
      </p:pic>
      <p:pic>
        <p:nvPicPr>
          <p:cNvPr id="13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284984"/>
            <a:ext cx="576064" cy="560495"/>
          </a:xfrm>
          <a:prstGeom prst="rect">
            <a:avLst/>
          </a:prstGeom>
          <a:noFill/>
        </p:spPr>
      </p:pic>
      <p:pic>
        <p:nvPicPr>
          <p:cNvPr id="1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284984"/>
            <a:ext cx="576064" cy="5604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4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Have you </a:t>
            </a:r>
            <a:r>
              <a:rPr lang="en-US" dirty="0" smtClean="0"/>
              <a:t>been waiting for 2 hours?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Has he </a:t>
            </a:r>
            <a:r>
              <a:rPr lang="en-US" dirty="0" smtClean="0"/>
              <a:t>been dancing for one hour?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Have they </a:t>
            </a:r>
            <a:r>
              <a:rPr lang="en-US" dirty="0" smtClean="0"/>
              <a:t>been watching TV since 8 pm?</a:t>
            </a: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asg.animatedheroes.com/albums/fry/disco_fry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4005064"/>
            <a:ext cx="155008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obsah 2"/>
          <p:cNvSpPr txBox="1">
            <a:spLocks/>
          </p:cNvSpPr>
          <p:nvPr/>
        </p:nvSpPr>
        <p:spPr>
          <a:xfrm>
            <a:off x="2411760" y="4509120"/>
            <a:ext cx="4896544" cy="93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We have been living here</a:t>
            </a:r>
            <a:r>
              <a:rPr lang="cs-CZ" sz="2800" dirty="0" smtClean="0"/>
              <a:t>.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/>
          </a:bodyPr>
          <a:lstStyle/>
          <a:p>
            <a:r>
              <a:rPr lang="cs-CZ" sz="3600" u="sng" dirty="0" smtClean="0"/>
              <a:t>Použití předpřítomného času </a:t>
            </a:r>
            <a:r>
              <a:rPr lang="cs-CZ" sz="3600" u="sng" dirty="0" smtClean="0"/>
              <a:t>průběhového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147248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 smtClean="0"/>
              <a:t>1) </a:t>
            </a:r>
            <a:r>
              <a:rPr lang="cs-CZ" sz="2800" u="sng" dirty="0" smtClean="0"/>
              <a:t>děj, který začal v </a:t>
            </a:r>
            <a:r>
              <a:rPr lang="cs-CZ" sz="2800" u="sng" dirty="0" smtClean="0"/>
              <a:t>minulosti, </a:t>
            </a:r>
            <a:r>
              <a:rPr lang="cs-CZ" sz="2800" u="sng" dirty="0" smtClean="0"/>
              <a:t>pokračuje do </a:t>
            </a:r>
            <a:r>
              <a:rPr lang="cs-CZ" sz="2800" u="sng" dirty="0" smtClean="0"/>
              <a:t>přítomnosti a pravděpodobně bude pokračovat, zdůrazňujeme délku trvání</a:t>
            </a:r>
            <a:r>
              <a:rPr lang="cs-CZ" sz="2800" dirty="0" smtClean="0"/>
              <a:t>:</a:t>
            </a:r>
            <a:endParaRPr lang="cs-CZ" sz="28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endParaRPr lang="cs-CZ" sz="2000" dirty="0" smtClean="0"/>
          </a:p>
          <a:p>
            <a:r>
              <a:rPr lang="en-US" sz="2800" dirty="0" smtClean="0"/>
              <a:t>We have been </a:t>
            </a:r>
            <a:r>
              <a:rPr lang="en-US" sz="2800" dirty="0" smtClean="0"/>
              <a:t>living here </a:t>
            </a:r>
            <a:r>
              <a:rPr lang="en-US" sz="2800" dirty="0" smtClean="0"/>
              <a:t>for </a:t>
            </a:r>
            <a:r>
              <a:rPr lang="en-US" sz="2800" dirty="0" smtClean="0"/>
              <a:t>10 years.</a:t>
            </a:r>
            <a:endParaRPr lang="cs-CZ" sz="2800" dirty="0" smtClean="0"/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r>
              <a:rPr lang="cs-CZ" sz="4000" dirty="0" smtClean="0"/>
              <a:t>	</a:t>
            </a:r>
            <a:r>
              <a:rPr lang="cs-CZ" sz="3600" dirty="0" smtClean="0"/>
              <a:t>				        </a:t>
            </a:r>
            <a:endParaRPr lang="en-US" sz="3600" dirty="0" smtClean="0"/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sz="2800" dirty="0" smtClean="0"/>
              <a:t>		</a:t>
            </a:r>
            <a:r>
              <a:rPr lang="cs-CZ" sz="2800" dirty="0" smtClean="0"/>
              <a:t>			10 YEARS	           NOW</a:t>
            </a:r>
            <a:endParaRPr lang="cs-CZ" sz="2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Přímá spojovací šipka 6"/>
          <p:cNvCxnSpPr/>
          <p:nvPr/>
        </p:nvCxnSpPr>
        <p:spPr>
          <a:xfrm>
            <a:off x="1259632" y="5445224"/>
            <a:ext cx="626469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2411760" y="5301208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flipV="1">
            <a:off x="2411760" y="4509120"/>
            <a:ext cx="0" cy="72008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2411760" y="4509120"/>
            <a:ext cx="52565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7236296" y="5301208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obsah 2"/>
          <p:cNvSpPr txBox="1">
            <a:spLocks/>
          </p:cNvSpPr>
          <p:nvPr/>
        </p:nvSpPr>
        <p:spPr>
          <a:xfrm>
            <a:off x="2411760" y="3068960"/>
            <a:ext cx="4896544" cy="93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We have been living here</a:t>
            </a:r>
            <a:r>
              <a:rPr lang="cs-CZ" sz="2800" dirty="0" smtClean="0"/>
              <a:t>.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075240" cy="5688632"/>
          </a:xfrm>
        </p:spPr>
        <p:txBody>
          <a:bodyPr>
            <a:normAutofit/>
          </a:bodyPr>
          <a:lstStyle/>
          <a:p>
            <a:endParaRPr lang="cs-CZ" sz="2800" dirty="0" smtClean="0"/>
          </a:p>
          <a:p>
            <a:r>
              <a:rPr lang="en-US" sz="2800" dirty="0" smtClean="0"/>
              <a:t>We </a:t>
            </a:r>
            <a:r>
              <a:rPr lang="en-US" sz="2800" dirty="0" smtClean="0"/>
              <a:t>have been </a:t>
            </a:r>
            <a:r>
              <a:rPr lang="en-US" sz="2800" dirty="0" smtClean="0"/>
              <a:t>living here since 1999.</a:t>
            </a:r>
          </a:p>
          <a:p>
            <a:pPr>
              <a:buNone/>
            </a:pPr>
            <a:endParaRPr lang="cs-CZ" sz="3600" dirty="0" smtClean="0"/>
          </a:p>
          <a:p>
            <a:pPr>
              <a:buNone/>
            </a:pPr>
            <a:r>
              <a:rPr lang="cs-CZ" sz="3600" dirty="0" smtClean="0"/>
              <a:t>					        </a:t>
            </a:r>
            <a:endParaRPr lang="en-US" sz="36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		</a:t>
            </a:r>
            <a:r>
              <a:rPr lang="cs-CZ" sz="2800" dirty="0" smtClean="0"/>
              <a:t> </a:t>
            </a:r>
            <a:r>
              <a:rPr lang="cs-CZ" sz="2800" dirty="0" smtClean="0"/>
              <a:t>      1999</a:t>
            </a:r>
            <a:r>
              <a:rPr lang="cs-CZ" sz="2800" dirty="0" smtClean="0"/>
              <a:t>			          	           NOW</a:t>
            </a:r>
            <a:endParaRPr lang="cs-CZ" sz="2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Přímá spojovací šipka 6"/>
          <p:cNvCxnSpPr/>
          <p:nvPr/>
        </p:nvCxnSpPr>
        <p:spPr>
          <a:xfrm>
            <a:off x="1259632" y="4005064"/>
            <a:ext cx="626469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2411760" y="3861048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flipV="1">
            <a:off x="2411760" y="3068960"/>
            <a:ext cx="0" cy="72008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2411760" y="3068960"/>
            <a:ext cx="52565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7236296" y="3861048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412</Words>
  <Application>Microsoft Office PowerPoint</Application>
  <PresentationFormat>Předvádění na obrazovce (4:3)</PresentationFormat>
  <Paragraphs>127</Paragraphs>
  <Slides>13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Present perfect continuous</vt:lpstr>
      <vt:lpstr>Snímek 3</vt:lpstr>
      <vt:lpstr>Snímek 4</vt:lpstr>
      <vt:lpstr>Snímek 5</vt:lpstr>
      <vt:lpstr>Snímek 6</vt:lpstr>
      <vt:lpstr>Snímek 7</vt:lpstr>
      <vt:lpstr>Použití předpřítomného času průběhového</vt:lpstr>
      <vt:lpstr>Snímek 9</vt:lpstr>
      <vt:lpstr>Snímek 10</vt:lpstr>
      <vt:lpstr>Snímek 11</vt:lpstr>
      <vt:lpstr>Snímek 12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129</cp:revision>
  <dcterms:created xsi:type="dcterms:W3CDTF">2012-06-29T04:39:45Z</dcterms:created>
  <dcterms:modified xsi:type="dcterms:W3CDTF">2012-08-19T19:48:34Z</dcterms:modified>
</cp:coreProperties>
</file>