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6" r:id="rId4"/>
    <p:sldId id="280" r:id="rId5"/>
    <p:sldId id="281" r:id="rId6"/>
    <p:sldId id="282" r:id="rId7"/>
    <p:sldId id="283" r:id="rId8"/>
    <p:sldId id="267" r:id="rId9"/>
    <p:sldId id="274" r:id="rId10"/>
    <p:sldId id="275" r:id="rId11"/>
    <p:sldId id="276" r:id="rId12"/>
    <p:sldId id="277" r:id="rId13"/>
    <p:sldId id="278" r:id="rId14"/>
    <p:sldId id="284" r:id="rId15"/>
    <p:sldId id="285" r:id="rId16"/>
    <p:sldId id="258" r:id="rId17"/>
    <p:sldId id="279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13.8.2012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13.8.2012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13.8.2012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8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21.png"/><Relationship Id="rId4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lisa&amp;hl=cs&amp;client=firefox-a&amp;hs=sKo&amp;rls=org.mozilla:cs:official&amp;prmd=imvnsl&amp;tbm=isch&amp;tbo=u&amp;source=univ&amp;sa=X&amp;ei=RiImUPyqE5HusgbgzYCIBQ&amp;ved=0CGkQsAQ&amp;biw=1150&amp;bih=600" TargetMode="External"/><Relationship Id="rId2" Type="http://schemas.openxmlformats.org/officeDocument/2006/relationships/hyperlink" Target="https://www.google.cz/search?q=marge&amp;hl=cs&amp;client=firefox-a&amp;hs=Qy8&amp;rls=org.mozilla:cs:official&amp;prmd=imvns&amp;tbm=isch&amp;tbo=u&amp;source=univ&amp;sa=X&amp;ei=2SEmUO5vx86yBu6lgaAL&amp;ved=0CF0QsAQ&amp;biw=1150&amp;bih=60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google.cz/search?q=homer&amp;hl=cs&amp;client=firefox-a&amp;hs=w2Z&amp;rls=org.mozilla:cs:official&amp;prmd=imvnsb&amp;tbm=isch&amp;tbo=u&amp;source=univ&amp;sa=X&amp;ei=BoImUKSiNObm4QSphoHYBA&amp;ved=0CF0QsAQ&amp;biw=1150&amp;bih=600" TargetMode="External"/><Relationship Id="rId4" Type="http://schemas.openxmlformats.org/officeDocument/2006/relationships/hyperlink" Target="https://www.google.cz/search?q=bart&amp;hl=cs&amp;client=firefox-a&amp;hs=508&amp;rls=org.mozilla:cs:official&amp;prmd=imvns&amp;tbm=isch&amp;tbo=u&amp;source=univ&amp;sa=X&amp;ei=fiImULuSNMnvsgbPq4CoBQ&amp;ved=0CGgQsAQ&amp;biw=1150&amp;bih=600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flanders&amp;hl=cs&amp;client=firefox-a&amp;hs=N7Z&amp;rls=org.mozilla:cs:official&amp;prmd=imvns&amp;tbm=isch&amp;tbo=u&amp;source=univ&amp;sa=X&amp;ei=GYMmUK7jBs774QTr0YGoCA&amp;ved=0CG8QsAQ&amp;biw=1150&amp;bih=600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google.cz/search?q=maggie&amp;hl=cs&amp;client=firefox-a&amp;hs=IkB&amp;rls=org.mozilla:cs:official&amp;prmd=imvns&amp;tbm=isch&amp;tbo=u&amp;source=univ&amp;sa=X&amp;ei=w4EnUNzeOozc4QS0w4DICg&amp;ved=0CGEQsAQ&amp;biw=1150&amp;bih=60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pes+kreslen%C3%BD&amp;hl=cs&amp;client=firefox-a&amp;hs=Ht0&amp;rls=org.mozilla:cs:official&amp;prmd=imvns&amp;tbm=isch&amp;tbo=u&amp;source=univ&amp;sa=X&amp;ei=GhUoUKG7MaeB4gTExIGoAw&amp;ved=0CEoQsAQ&amp;biw=1150&amp;bih=573" TargetMode="External"/><Relationship Id="rId5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4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21.png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2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39552" y="476672"/>
            <a:ext cx="784887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lvl="1" algn="ctr"/>
            <a:r>
              <a:rPr lang="cs-CZ" sz="3600" dirty="0" smtClean="0"/>
              <a:t>Stupňování přídavných jmen - cvičení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Stupňování přídavných jmen - cvičení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12. 8. 2012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procvičení stupňování přídavných jmen – komparativ a superlativ. Materiál obsahuje i řešení úloh, ve kterém je uvedeno pouze jedno správné řešení, přestože někdy  může úloha mít více správných řešení.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3a. (</a:t>
            </a:r>
            <a:r>
              <a:rPr lang="cs-CZ" sz="2800" dirty="0" err="1" smtClean="0"/>
              <a:t>Maggie</a:t>
            </a:r>
            <a:r>
              <a:rPr lang="cs-CZ" sz="2800" dirty="0" smtClean="0"/>
              <a:t> – </a:t>
            </a:r>
            <a:r>
              <a:rPr lang="cs-CZ" sz="2800" dirty="0" err="1" smtClean="0"/>
              <a:t>young</a:t>
            </a:r>
            <a:r>
              <a:rPr lang="cs-CZ" sz="2800" dirty="0" smtClean="0"/>
              <a:t> – </a:t>
            </a:r>
            <a:r>
              <a:rPr lang="cs-CZ" sz="2800" dirty="0" err="1" smtClean="0"/>
              <a:t>Bart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GB" sz="2800" dirty="0" smtClean="0"/>
              <a:t>Maggie is </a:t>
            </a:r>
            <a:r>
              <a:rPr lang="cs-CZ" sz="2800" dirty="0" smtClean="0"/>
              <a:t>YOUNGER THAN </a:t>
            </a:r>
            <a:r>
              <a:rPr lang="en-GB" sz="2800" dirty="0" smtClean="0"/>
              <a:t>Bart.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4a. (</a:t>
            </a:r>
            <a:r>
              <a:rPr lang="cs-CZ" sz="2800" dirty="0" err="1" smtClean="0"/>
              <a:t>Homer</a:t>
            </a:r>
            <a:r>
              <a:rPr lang="cs-CZ" sz="2800" dirty="0" smtClean="0"/>
              <a:t> – </a:t>
            </a:r>
            <a:r>
              <a:rPr lang="cs-CZ" sz="2800" dirty="0" err="1" smtClean="0"/>
              <a:t>lazy</a:t>
            </a:r>
            <a:r>
              <a:rPr lang="cs-CZ" sz="2800" dirty="0" smtClean="0"/>
              <a:t> – </a:t>
            </a:r>
            <a:r>
              <a:rPr lang="cs-CZ" sz="2800" dirty="0" err="1" smtClean="0"/>
              <a:t>Marge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GB" sz="2800" dirty="0" smtClean="0"/>
              <a:t>Homer is </a:t>
            </a:r>
            <a:r>
              <a:rPr lang="cs-CZ" sz="2800" dirty="0" smtClean="0"/>
              <a:t>LAZIER THAN </a:t>
            </a:r>
            <a:r>
              <a:rPr lang="en-GB" sz="2800" dirty="0" smtClean="0"/>
              <a:t>Marge.</a:t>
            </a:r>
          </a:p>
          <a:p>
            <a:pPr>
              <a:buNone/>
            </a:pPr>
            <a:endParaRPr lang="cs-CZ" sz="28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il_fi" descr="2453ca8570_77650557_o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836712"/>
            <a:ext cx="2489374" cy="2489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homer-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4131757"/>
            <a:ext cx="1800200" cy="248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marge-simpsonov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08304" y="3356992"/>
            <a:ext cx="1656184" cy="3298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l_fi" descr="97b9a6c6a8_87116082_o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8064" y="1628800"/>
            <a:ext cx="1856321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cs-CZ" sz="16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5a. (</a:t>
            </a:r>
            <a:r>
              <a:rPr lang="cs-CZ" sz="2800" dirty="0" err="1" smtClean="0"/>
              <a:t>Lisa</a:t>
            </a:r>
            <a:r>
              <a:rPr lang="cs-CZ" sz="2800" dirty="0" smtClean="0"/>
              <a:t> – </a:t>
            </a:r>
            <a:r>
              <a:rPr lang="cs-CZ" sz="2800" dirty="0" err="1" smtClean="0"/>
              <a:t>intelligent</a:t>
            </a:r>
            <a:r>
              <a:rPr lang="cs-CZ" sz="2800" dirty="0" smtClean="0"/>
              <a:t> – </a:t>
            </a:r>
            <a:r>
              <a:rPr lang="cs-CZ" sz="2800" dirty="0" err="1" smtClean="0"/>
              <a:t>Bart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GB" sz="2800" dirty="0" smtClean="0"/>
              <a:t>Lisa is </a:t>
            </a:r>
            <a:r>
              <a:rPr lang="cs-CZ" sz="2800" dirty="0" smtClean="0"/>
              <a:t>MORE INTELLIGENT </a:t>
            </a:r>
          </a:p>
          <a:p>
            <a:pPr>
              <a:lnSpc>
                <a:spcPct val="150000"/>
              </a:lnSpc>
              <a:buNone/>
            </a:pPr>
            <a:r>
              <a:rPr lang="en-GB" sz="2800" dirty="0" smtClean="0"/>
              <a:t>than Bart.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6a. (</a:t>
            </a:r>
            <a:r>
              <a:rPr lang="cs-CZ" sz="2800" dirty="0" err="1" smtClean="0"/>
              <a:t>Bart</a:t>
            </a:r>
            <a:r>
              <a:rPr lang="cs-CZ" sz="2800" dirty="0" smtClean="0"/>
              <a:t> – </a:t>
            </a:r>
            <a:r>
              <a:rPr lang="cs-CZ" sz="2800" dirty="0" err="1" smtClean="0"/>
              <a:t>short</a:t>
            </a:r>
            <a:r>
              <a:rPr lang="cs-CZ" sz="2800" dirty="0" smtClean="0"/>
              <a:t> –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shorter</a:t>
            </a:r>
            <a:r>
              <a:rPr lang="cs-CZ" sz="2800" dirty="0" smtClean="0"/>
              <a:t> </a:t>
            </a:r>
            <a:r>
              <a:rPr lang="cs-CZ" sz="2800" dirty="0" err="1" smtClean="0"/>
              <a:t>than</a:t>
            </a:r>
            <a:r>
              <a:rPr lang="cs-CZ" sz="2800" dirty="0" smtClean="0"/>
              <a:t>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.</a:t>
            </a:r>
          </a:p>
          <a:p>
            <a:pPr>
              <a:buNone/>
            </a:pPr>
            <a:endParaRPr lang="cs-CZ" sz="28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il_fi" descr="d8077be322_8897975_o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764704"/>
            <a:ext cx="2321185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222px-Ned_Flander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3333613"/>
            <a:ext cx="2088232" cy="3339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l_fi" descr="3d84c0ce03_4758529_o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1124744"/>
            <a:ext cx="1440160" cy="2300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200px-Bart_Simpso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4077072"/>
            <a:ext cx="1732904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7a. (</a:t>
            </a:r>
            <a:r>
              <a:rPr lang="cs-CZ" sz="2800" dirty="0" err="1" smtClean="0"/>
              <a:t>Lisa</a:t>
            </a:r>
            <a:r>
              <a:rPr lang="cs-CZ" sz="2800" dirty="0" smtClean="0"/>
              <a:t> – </a:t>
            </a:r>
            <a:r>
              <a:rPr lang="cs-CZ" sz="2800" dirty="0" err="1" smtClean="0"/>
              <a:t>old</a:t>
            </a:r>
            <a:r>
              <a:rPr lang="cs-CZ" sz="2800" dirty="0" smtClean="0"/>
              <a:t> – </a:t>
            </a:r>
            <a:r>
              <a:rPr lang="cs-CZ" sz="2800" dirty="0" err="1" smtClean="0"/>
              <a:t>Maggie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err="1" smtClean="0"/>
              <a:t>Lisa</a:t>
            </a:r>
            <a:r>
              <a:rPr lang="cs-CZ" sz="2800" dirty="0" smtClean="0"/>
              <a:t> </a:t>
            </a:r>
            <a:r>
              <a:rPr lang="en-GB" sz="2800" dirty="0" smtClean="0"/>
              <a:t>is </a:t>
            </a:r>
            <a:r>
              <a:rPr lang="cs-CZ" sz="2800" dirty="0" smtClean="0"/>
              <a:t>OLDER THAN </a:t>
            </a:r>
            <a:r>
              <a:rPr lang="cs-CZ" sz="2800" dirty="0" err="1" smtClean="0"/>
              <a:t>Maggie</a:t>
            </a:r>
            <a:r>
              <a:rPr lang="en-GB" sz="2800" dirty="0" smtClean="0"/>
              <a:t>.</a:t>
            </a: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0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8a. (</a:t>
            </a:r>
            <a:r>
              <a:rPr lang="cs-CZ" sz="2800" dirty="0" err="1" smtClean="0"/>
              <a:t>Marge</a:t>
            </a:r>
            <a:r>
              <a:rPr lang="cs-CZ" sz="2800" dirty="0" smtClean="0"/>
              <a:t> – </a:t>
            </a:r>
            <a:r>
              <a:rPr lang="cs-CZ" sz="2800" dirty="0" err="1" smtClean="0"/>
              <a:t>beautiful</a:t>
            </a:r>
            <a:r>
              <a:rPr lang="cs-CZ" sz="2800" dirty="0" smtClean="0"/>
              <a:t> – </a:t>
            </a:r>
            <a:r>
              <a:rPr lang="cs-CZ" sz="2800" dirty="0" err="1" smtClean="0"/>
              <a:t>Homer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err="1" smtClean="0"/>
              <a:t>Marge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MORE BEAUTIFUL 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err="1" smtClean="0"/>
              <a:t>than</a:t>
            </a:r>
            <a:r>
              <a:rPr lang="cs-CZ" sz="2800" dirty="0" smtClean="0"/>
              <a:t> </a:t>
            </a:r>
            <a:r>
              <a:rPr lang="cs-CZ" sz="2800" dirty="0" err="1" smtClean="0"/>
              <a:t>Homer</a:t>
            </a:r>
            <a:r>
              <a:rPr lang="cs-CZ" sz="2800" dirty="0" smtClean="0"/>
              <a:t>.</a:t>
            </a:r>
          </a:p>
          <a:p>
            <a:pPr>
              <a:buNone/>
            </a:pPr>
            <a:endParaRPr lang="cs-CZ" sz="28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LisaSimpson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836712"/>
            <a:ext cx="208823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22a9f14358_87116117_o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1052736"/>
            <a:ext cx="1440160" cy="2075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marge-simpsonov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104" y="3272356"/>
            <a:ext cx="1800200" cy="3585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home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2320" y="3735471"/>
            <a:ext cx="1296144" cy="3122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cs-CZ" sz="16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9a. (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– </a:t>
            </a:r>
            <a:r>
              <a:rPr lang="cs-CZ" sz="2800" dirty="0" err="1" smtClean="0"/>
              <a:t>polite</a:t>
            </a:r>
            <a:r>
              <a:rPr lang="cs-CZ" sz="2800" dirty="0" smtClean="0"/>
              <a:t> – </a:t>
            </a:r>
            <a:r>
              <a:rPr lang="cs-CZ" sz="2800" dirty="0" err="1" smtClean="0"/>
              <a:t>Homer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MORE POLITE THAN 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err="1" smtClean="0"/>
              <a:t>Homer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1800" dirty="0" smtClean="0"/>
          </a:p>
          <a:p>
            <a:pPr>
              <a:lnSpc>
                <a:spcPct val="150000"/>
              </a:lnSpc>
              <a:buNone/>
            </a:pPr>
            <a:endParaRPr lang="cs-CZ" sz="16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10a. (</a:t>
            </a:r>
            <a:r>
              <a:rPr lang="cs-CZ" sz="2800" dirty="0" err="1" smtClean="0"/>
              <a:t>Maggie</a:t>
            </a:r>
            <a:r>
              <a:rPr lang="cs-CZ" sz="2800" dirty="0" smtClean="0"/>
              <a:t> – </a:t>
            </a:r>
            <a:r>
              <a:rPr lang="cs-CZ" sz="2800" dirty="0" err="1" smtClean="0"/>
              <a:t>lovely</a:t>
            </a:r>
            <a:r>
              <a:rPr lang="cs-CZ" sz="2800" dirty="0" smtClean="0"/>
              <a:t> – </a:t>
            </a:r>
            <a:r>
              <a:rPr lang="cs-CZ" sz="2800" dirty="0" err="1" smtClean="0"/>
              <a:t>Homer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err="1" smtClean="0"/>
              <a:t>Maggie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LOVELIER THAN 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err="1" smtClean="0"/>
              <a:t>Homer</a:t>
            </a:r>
            <a:r>
              <a:rPr lang="cs-CZ" sz="2800" dirty="0" smtClean="0"/>
              <a:t>.</a:t>
            </a:r>
            <a:endParaRPr lang="en-GB" sz="2800" dirty="0" smtClean="0"/>
          </a:p>
          <a:p>
            <a:pPr>
              <a:buNone/>
            </a:pPr>
            <a:endParaRPr lang="cs-CZ" sz="28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Homer-Simps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85847" y="1196752"/>
            <a:ext cx="1958153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Users\Pavel\Desktop\homer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3717032"/>
            <a:ext cx="2020523" cy="2880320"/>
          </a:xfrm>
          <a:prstGeom prst="rect">
            <a:avLst/>
          </a:prstGeom>
          <a:noFill/>
        </p:spPr>
      </p:pic>
      <p:pic>
        <p:nvPicPr>
          <p:cNvPr id="8" name="il_fi" descr="97b9a6c6a8_87116082_o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10332" y="5057800"/>
            <a:ext cx="193366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9" descr="Ned Flanders Pictur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4048" y="1124744"/>
            <a:ext cx="2238828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1b. </a:t>
            </a:r>
            <a:r>
              <a:rPr lang="cs-CZ" sz="2800" dirty="0" err="1" smtClean="0"/>
              <a:t>Maggie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THE SMALLEST 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  child </a:t>
            </a:r>
            <a:r>
              <a:rPr lang="en-GB" sz="2800" dirty="0" smtClean="0"/>
              <a:t>in Springfield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2b. </a:t>
            </a:r>
            <a:r>
              <a:rPr lang="en-GB" sz="2800" dirty="0" smtClean="0"/>
              <a:t>Homer is</a:t>
            </a:r>
            <a:r>
              <a:rPr lang="cs-CZ" sz="2800" dirty="0" smtClean="0"/>
              <a:t> THE LAZIEST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  </a:t>
            </a:r>
            <a:r>
              <a:rPr lang="en-GB" sz="2800" dirty="0" smtClean="0"/>
              <a:t>man in Springfield.</a:t>
            </a:r>
            <a:endParaRPr lang="cs-CZ" sz="2800" dirty="0" smtClean="0"/>
          </a:p>
          <a:p>
            <a:pPr>
              <a:buNone/>
            </a:pPr>
            <a:endParaRPr lang="cs-CZ" sz="28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97b9a6c6a8_87116082_o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484784"/>
            <a:ext cx="2165708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homer-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60232" y="3645024"/>
            <a:ext cx="2160240" cy="2980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3b. </a:t>
            </a:r>
            <a:r>
              <a:rPr lang="en-GB" sz="2800" dirty="0" smtClean="0"/>
              <a:t>Lisa is </a:t>
            </a:r>
            <a:r>
              <a:rPr lang="cs-CZ" sz="2800" dirty="0" smtClean="0"/>
              <a:t>THE MOST INTELLIGENT 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   girl</a:t>
            </a:r>
            <a:r>
              <a:rPr lang="en-GB" sz="2800" dirty="0" smtClean="0"/>
              <a:t> in Springfield.</a:t>
            </a: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4b. </a:t>
            </a:r>
            <a:r>
              <a:rPr lang="cs-CZ" sz="2800" dirty="0" err="1" smtClean="0"/>
              <a:t>Bart</a:t>
            </a:r>
            <a:r>
              <a:rPr lang="cs-CZ" sz="2800" dirty="0" smtClean="0"/>
              <a:t>‘s dog </a:t>
            </a:r>
            <a:r>
              <a:rPr lang="cs-CZ" sz="2800" dirty="0" err="1" smtClean="0"/>
              <a:t>is</a:t>
            </a:r>
            <a:r>
              <a:rPr lang="cs-CZ" sz="2800" dirty="0" smtClean="0"/>
              <a:t> THE FASTEST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  dog </a:t>
            </a:r>
            <a:r>
              <a:rPr lang="en-GB" sz="2800" dirty="0" smtClean="0"/>
              <a:t>in Springfield.</a:t>
            </a: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4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5b.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THE POLITER/THE MOST POLITE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  man </a:t>
            </a:r>
            <a:r>
              <a:rPr lang="en-GB" sz="2800" dirty="0" smtClean="0"/>
              <a:t>in</a:t>
            </a:r>
            <a:r>
              <a:rPr lang="cs-CZ" sz="2800" dirty="0" smtClean="0"/>
              <a:t> </a:t>
            </a:r>
            <a:r>
              <a:rPr lang="en-GB" sz="2800" dirty="0" smtClean="0"/>
              <a:t>Springfield.</a:t>
            </a:r>
            <a:endParaRPr lang="cs-CZ" sz="28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il_fi" descr="Ned-Flanders-ned-flanders-31219931-393-6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81755" y="4293096"/>
            <a:ext cx="1562245" cy="2395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5kresleny-p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2636912"/>
            <a:ext cx="1239324" cy="1962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l_fi" descr="3d84c0ce03_4758529_o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0272" y="692696"/>
            <a:ext cx="1440160" cy="23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kumimoji="0" lang="cs-CZ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www.google.cz/search?q=marge&amp;hl=cs&amp;client=firefox-a&amp;hs=Qy8&amp;rls=org.mozilla:cs:official&amp;prmd=imvns&amp;tbm=isch&amp;tbo=u&amp;source=univ&amp;sa=X&amp;ei=2SEmUO5vx86yBu6lgaAL&amp;ved=0CF0QsAQ&amp;biw=1150&amp;bih=600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obr. 1a, 4a, 8a)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www.google.cz/search?q=lisa&amp;hl=cs&amp;client=firefox-a&amp;hs=sKo&amp;rls=org.mozilla:cs:official&amp;prmd=imvnsl&amp;tbm=isch&amp;tbo=u&amp;source=univ&amp;sa=X&amp;ei=RiImUPyqE5HusgbgzYCIBQ&amp;ved=0CGkQsAQ&amp;biw=1150&amp;bih=600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2a, 5a, 7a, 3b)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www.google.cz/search?q=bart&amp;hl=cs&amp;client=firefox-a&amp;hs=508&amp;rls=org.mozilla:cs:official&amp;prmd=imvns&amp;tbm=isch&amp;tbo=u&amp;source=univ&amp;sa=X&amp;ei=fiImULuSNMnvsgbPq4CoBQ&amp;ved=0CGgQsAQ&amp;biw=1150&amp;bih=600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3a, 5a, 6a)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www.google.cz/search?q=homer&amp;hl=cs&amp;client=firefox-a&amp;hs=w2Z&amp;rls=org.mozilla:cs:official&amp;prmd=imvnsb&amp;tbm=isch&amp;tbo=u&amp;source=univ&amp;sa=X&amp;ei=BoImUKSiNObm4QSphoHYBA&amp;ved=0CF0QsAQ&amp;biw=1150&amp;bih=600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1a, 2a, 4a, 8a, 9a, 10a, 2b)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Autofit/>
          </a:bodyPr>
          <a:lstStyle/>
          <a:p>
            <a:r>
              <a:rPr lang="cs-CZ" sz="177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cs-CZ" sz="177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www.google.cz/search?q=maggie&amp;hl=cs&amp;client=firefox-a&amp;hs=IkB&amp;rls=org.mozilla:cs:official&amp;prmd=imvns&amp;tbm=isch&amp;tbo=u&amp;source=univ&amp;sa=X&amp;ei=w4EnUNzeOozc4QS0w4DICg&amp;ved=0CGEQsAQ&amp;biw=1150&amp;bih=600</a:t>
            </a:r>
            <a:r>
              <a:rPr lang="cs-CZ" sz="1770" dirty="0" smtClean="0">
                <a:latin typeface="Times New Roman" pitchFamily="18" charset="0"/>
                <a:cs typeface="Times New Roman" pitchFamily="18" charset="0"/>
              </a:rPr>
              <a:t> (obr. 3a, 7a, 10a, 1b)</a:t>
            </a:r>
            <a:endParaRPr lang="cs-CZ" sz="177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77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https://www.google.cz/search?q=flanders&amp;hl=cs&amp;client=firefox-a&amp;hs=N7Z&amp;rls=org.mozilla:cs:official&amp;prmd=imvns&amp;tbm=isch&amp;tbo=u&amp;source=univ&amp;sa=X&amp;ei=GYMmUK7jBs774QTr0YGoCA&amp;ved=0CG8QsAQ&amp;biw=1150&amp;bih=600</a:t>
            </a:r>
            <a:r>
              <a:rPr lang="cs-CZ" sz="1770" dirty="0" smtClean="0">
                <a:latin typeface="Times New Roman" pitchFamily="18" charset="0"/>
                <a:cs typeface="Times New Roman" pitchFamily="18" charset="0"/>
              </a:rPr>
              <a:t> (obr. 6a, 9a, 5b)</a:t>
            </a:r>
          </a:p>
          <a:p>
            <a:pPr lvl="0"/>
            <a:r>
              <a:rPr lang="cs-CZ" sz="177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</a:t>
            </a:r>
            <a:r>
              <a:rPr lang="cs-CZ" sz="1770" dirty="0" smtClean="0">
                <a:latin typeface="Times New Roman" pitchFamily="18" charset="0"/>
                <a:cs typeface="Times New Roman" pitchFamily="18" charset="0"/>
                <a:hlinkClick r:id="rId4"/>
              </a:rPr>
              <a:t>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r>
              <a:rPr lang="cs-CZ" sz="177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cs-CZ" sz="177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177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77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</a:t>
            </a:r>
            <a:r>
              <a:rPr lang="cs-CZ" sz="1770" dirty="0" smtClean="0">
                <a:latin typeface="Times New Roman" pitchFamily="18" charset="0"/>
                <a:cs typeface="Times New Roman" pitchFamily="18" charset="0"/>
                <a:hlinkClick r:id="rId6"/>
              </a:rPr>
              <a:t>www.google.cz/search?q=pes+kreslen%C3%BD&amp;hl=cs&amp;client=firefox-a&amp;hs=Ht0&amp;rls=org.mozilla:cs:official&amp;prmd=imvns&amp;tbm=isch&amp;tbo=u&amp;source=univ&amp;sa=X&amp;ei=GhUoUKG7MaeB4gTExIGoAw&amp;ved=0CEoQsAQ&amp;biw=1150&amp;bih=573</a:t>
            </a:r>
            <a:r>
              <a:rPr lang="cs-CZ" sz="1770" dirty="0" smtClean="0">
                <a:latin typeface="Times New Roman" pitchFamily="18" charset="0"/>
                <a:cs typeface="Times New Roman" pitchFamily="18" charset="0"/>
              </a:rPr>
              <a:t> (obr. 4b)</a:t>
            </a:r>
            <a:endParaRPr lang="cs-CZ" sz="177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en-GB" u="sng" dirty="0" smtClean="0"/>
              <a:t>Make sentences using the words in the brackets</a:t>
            </a:r>
            <a:r>
              <a:rPr lang="en-GB" dirty="0" smtClean="0"/>
              <a:t>:</a:t>
            </a:r>
            <a:endParaRPr lang="cs-CZ" dirty="0" smtClean="0"/>
          </a:p>
          <a:p>
            <a:pPr>
              <a:buNone/>
            </a:pPr>
            <a:endParaRPr lang="en-GB" sz="800" dirty="0" smtClean="0"/>
          </a:p>
          <a:p>
            <a:pPr>
              <a:lnSpc>
                <a:spcPct val="150000"/>
              </a:lnSpc>
              <a:buNone/>
            </a:pPr>
            <a:r>
              <a:rPr lang="en-GB" sz="2800" dirty="0" smtClean="0"/>
              <a:t>1a. (Marge – strict - Homer)</a:t>
            </a: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err="1" smtClean="0"/>
              <a:t>Marge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stricter</a:t>
            </a:r>
            <a:r>
              <a:rPr lang="cs-CZ" sz="2800" dirty="0" smtClean="0"/>
              <a:t> </a:t>
            </a:r>
            <a:r>
              <a:rPr lang="cs-CZ" sz="2800" dirty="0" err="1" smtClean="0"/>
              <a:t>than</a:t>
            </a:r>
            <a:r>
              <a:rPr lang="cs-CZ" sz="2800" dirty="0" smtClean="0"/>
              <a:t> </a:t>
            </a:r>
            <a:r>
              <a:rPr lang="cs-CZ" sz="2800" dirty="0" err="1" smtClean="0"/>
              <a:t>Homer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4400" dirty="0" smtClean="0"/>
          </a:p>
          <a:p>
            <a:pPr>
              <a:lnSpc>
                <a:spcPct val="150000"/>
              </a:lnSpc>
              <a:buNone/>
            </a:pPr>
            <a:r>
              <a:rPr lang="en-GB" sz="2800" dirty="0" smtClean="0"/>
              <a:t>2a. (Homer – tall – Lisa)</a:t>
            </a:r>
          </a:p>
          <a:p>
            <a:pPr>
              <a:buNone/>
            </a:pPr>
            <a:r>
              <a:rPr lang="cs-CZ" dirty="0" smtClean="0"/>
              <a:t>…………………………………………..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60648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Homer-Simpso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1556792"/>
            <a:ext cx="1602125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f6b1ec25ba_81038896_o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4653136"/>
            <a:ext cx="1080120" cy="1958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home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80112" y="3561997"/>
            <a:ext cx="1368152" cy="3296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1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48064" y="1484784"/>
            <a:ext cx="1846437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3a. (</a:t>
            </a:r>
            <a:r>
              <a:rPr lang="cs-CZ" sz="2800" dirty="0" err="1" smtClean="0"/>
              <a:t>Maggie</a:t>
            </a:r>
            <a:r>
              <a:rPr lang="cs-CZ" sz="2800" dirty="0" smtClean="0"/>
              <a:t> – </a:t>
            </a:r>
            <a:r>
              <a:rPr lang="cs-CZ" sz="2800" dirty="0" err="1" smtClean="0"/>
              <a:t>young</a:t>
            </a:r>
            <a:r>
              <a:rPr lang="cs-CZ" sz="2800" dirty="0" smtClean="0"/>
              <a:t> – </a:t>
            </a:r>
            <a:r>
              <a:rPr lang="cs-CZ" sz="2800" dirty="0" err="1" smtClean="0"/>
              <a:t>Bart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4a. (</a:t>
            </a:r>
            <a:r>
              <a:rPr lang="cs-CZ" sz="2800" dirty="0" err="1" smtClean="0"/>
              <a:t>Homer</a:t>
            </a:r>
            <a:r>
              <a:rPr lang="cs-CZ" sz="2800" dirty="0" smtClean="0"/>
              <a:t> – </a:t>
            </a:r>
            <a:r>
              <a:rPr lang="cs-CZ" sz="2800" dirty="0" err="1" smtClean="0"/>
              <a:t>lazy</a:t>
            </a:r>
            <a:r>
              <a:rPr lang="cs-CZ" sz="2800" dirty="0" smtClean="0"/>
              <a:t> – </a:t>
            </a:r>
            <a:r>
              <a:rPr lang="cs-CZ" sz="2800" dirty="0" err="1" smtClean="0"/>
              <a:t>Marge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il_fi" descr="2453ca8570_77650557_o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836712"/>
            <a:ext cx="2489374" cy="2489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homer-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4131757"/>
            <a:ext cx="1800200" cy="248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marge-simpsonov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08304" y="3356992"/>
            <a:ext cx="1656184" cy="3298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97b9a6c6a8_87116082_o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8064" y="1628800"/>
            <a:ext cx="1856321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5a. (</a:t>
            </a:r>
            <a:r>
              <a:rPr lang="cs-CZ" sz="2800" dirty="0" err="1" smtClean="0"/>
              <a:t>Lisa</a:t>
            </a:r>
            <a:r>
              <a:rPr lang="cs-CZ" sz="2800" dirty="0" smtClean="0"/>
              <a:t> – </a:t>
            </a:r>
            <a:r>
              <a:rPr lang="cs-CZ" sz="2800" dirty="0" err="1" smtClean="0"/>
              <a:t>intelligent</a:t>
            </a:r>
            <a:r>
              <a:rPr lang="cs-CZ" sz="2800" dirty="0" smtClean="0"/>
              <a:t> – </a:t>
            </a:r>
            <a:r>
              <a:rPr lang="cs-CZ" sz="2800" dirty="0" err="1" smtClean="0"/>
              <a:t>Bart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6a. (</a:t>
            </a:r>
            <a:r>
              <a:rPr lang="cs-CZ" sz="2800" dirty="0" err="1" smtClean="0"/>
              <a:t>Bart</a:t>
            </a:r>
            <a:r>
              <a:rPr lang="cs-CZ" sz="2800" dirty="0" smtClean="0"/>
              <a:t> – </a:t>
            </a:r>
            <a:r>
              <a:rPr lang="cs-CZ" sz="2800" dirty="0" err="1" smtClean="0"/>
              <a:t>short</a:t>
            </a:r>
            <a:r>
              <a:rPr lang="cs-CZ" sz="2800" dirty="0" smtClean="0"/>
              <a:t> –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3d84c0ce03_4758529_o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124744"/>
            <a:ext cx="1440160" cy="2300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d8077be322_8897975_o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88224" y="764704"/>
            <a:ext cx="2321185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222px-Ned_Flander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104" y="3333613"/>
            <a:ext cx="2088232" cy="3339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200px-Bart_Simpso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4077072"/>
            <a:ext cx="1732904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7a. (</a:t>
            </a:r>
            <a:r>
              <a:rPr lang="cs-CZ" sz="2800" dirty="0" err="1" smtClean="0"/>
              <a:t>Lisa</a:t>
            </a:r>
            <a:r>
              <a:rPr lang="cs-CZ" sz="2800" dirty="0" smtClean="0"/>
              <a:t> – </a:t>
            </a:r>
            <a:r>
              <a:rPr lang="cs-CZ" sz="2800" dirty="0" err="1" smtClean="0"/>
              <a:t>old</a:t>
            </a:r>
            <a:r>
              <a:rPr lang="cs-CZ" sz="2800" dirty="0" smtClean="0"/>
              <a:t> – </a:t>
            </a:r>
            <a:r>
              <a:rPr lang="cs-CZ" sz="2800" dirty="0" err="1" smtClean="0"/>
              <a:t>Maggie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8a. (</a:t>
            </a:r>
            <a:r>
              <a:rPr lang="cs-CZ" sz="2800" dirty="0" err="1" smtClean="0"/>
              <a:t>Marge</a:t>
            </a:r>
            <a:r>
              <a:rPr lang="cs-CZ" sz="2800" dirty="0" smtClean="0"/>
              <a:t> – </a:t>
            </a:r>
            <a:r>
              <a:rPr lang="cs-CZ" sz="2800" dirty="0" err="1" smtClean="0"/>
              <a:t>beautiful</a:t>
            </a:r>
            <a:r>
              <a:rPr lang="cs-CZ" sz="2800" dirty="0" smtClean="0"/>
              <a:t> – </a:t>
            </a:r>
            <a:r>
              <a:rPr lang="cs-CZ" sz="2800" dirty="0" err="1" smtClean="0"/>
              <a:t>Homer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LisaSimpson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836712"/>
            <a:ext cx="208823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22a9f14358_87116117_o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1052736"/>
            <a:ext cx="1440160" cy="2075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marge-simpsonov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104" y="3272356"/>
            <a:ext cx="1800200" cy="3585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" name="il_fi" descr="home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2320" y="3735471"/>
            <a:ext cx="1296144" cy="3122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9a. (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– </a:t>
            </a:r>
            <a:r>
              <a:rPr lang="cs-CZ" sz="2800" dirty="0" err="1" smtClean="0"/>
              <a:t>polite</a:t>
            </a:r>
            <a:r>
              <a:rPr lang="cs-CZ" sz="2800" dirty="0" smtClean="0"/>
              <a:t> – </a:t>
            </a:r>
            <a:r>
              <a:rPr lang="cs-CZ" sz="2800" dirty="0" err="1" smtClean="0"/>
              <a:t>Homer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10a. (</a:t>
            </a:r>
            <a:r>
              <a:rPr lang="cs-CZ" sz="2800" dirty="0" err="1" smtClean="0"/>
              <a:t>Maggie</a:t>
            </a:r>
            <a:r>
              <a:rPr lang="cs-CZ" sz="2800" dirty="0" smtClean="0"/>
              <a:t> – </a:t>
            </a:r>
            <a:r>
              <a:rPr lang="cs-CZ" sz="2800" dirty="0" err="1" smtClean="0"/>
              <a:t>lovely</a:t>
            </a:r>
            <a:r>
              <a:rPr lang="cs-CZ" sz="2800" dirty="0" smtClean="0"/>
              <a:t> – </a:t>
            </a:r>
            <a:r>
              <a:rPr lang="cs-CZ" sz="2800" dirty="0" err="1" smtClean="0"/>
              <a:t>Homer</a:t>
            </a:r>
            <a:r>
              <a:rPr lang="cs-CZ" sz="2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Homer-Simps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85847" y="1196752"/>
            <a:ext cx="1958153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97b9a6c6a8_87116082_o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10332" y="5057800"/>
            <a:ext cx="193366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7" name="Picture 3" descr="C:\Users\Pavel\Desktop\homer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64" y="3717032"/>
            <a:ext cx="2020523" cy="2880320"/>
          </a:xfrm>
          <a:prstGeom prst="rect">
            <a:avLst/>
          </a:prstGeom>
          <a:noFill/>
        </p:spPr>
      </p:pic>
      <p:pic>
        <p:nvPicPr>
          <p:cNvPr id="4" name="Picture 9" descr="Ned Flanders Pictur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4048" y="1124744"/>
            <a:ext cx="2238828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en-GB" u="sng" dirty="0" smtClean="0"/>
              <a:t>Complete the sentences</a:t>
            </a:r>
            <a:r>
              <a:rPr lang="en-GB" dirty="0" smtClean="0"/>
              <a:t>:</a:t>
            </a:r>
            <a:endParaRPr lang="cs-CZ" dirty="0" smtClean="0"/>
          </a:p>
          <a:p>
            <a:pPr>
              <a:buNone/>
            </a:pPr>
            <a:endParaRPr lang="cs-CZ" sz="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1b. </a:t>
            </a:r>
            <a:r>
              <a:rPr lang="cs-CZ" sz="2800" dirty="0" err="1" smtClean="0"/>
              <a:t>Maggie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THE SMALLEST 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  child </a:t>
            </a:r>
            <a:r>
              <a:rPr lang="en-GB" sz="2800" dirty="0" smtClean="0"/>
              <a:t>in Springfield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2b. </a:t>
            </a:r>
            <a:r>
              <a:rPr lang="en-GB" sz="2800" dirty="0" smtClean="0"/>
              <a:t>Homer is</a:t>
            </a:r>
            <a:r>
              <a:rPr lang="cs-CZ" sz="2800" dirty="0" smtClean="0"/>
              <a:t> ……………………………</a:t>
            </a:r>
            <a:r>
              <a:rPr lang="en-GB" sz="2800" dirty="0" smtClean="0"/>
              <a:t> </a:t>
            </a:r>
            <a:r>
              <a:rPr lang="cs-CZ" sz="2800" dirty="0" smtClean="0"/>
              <a:t>(</a:t>
            </a:r>
            <a:r>
              <a:rPr lang="cs-CZ" sz="2800" dirty="0" err="1" smtClean="0"/>
              <a:t>lazy</a:t>
            </a:r>
            <a:r>
              <a:rPr lang="cs-CZ" sz="2800" dirty="0" smtClean="0"/>
              <a:t>) 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  </a:t>
            </a:r>
            <a:r>
              <a:rPr lang="en-GB" sz="2800" dirty="0" smtClean="0"/>
              <a:t>man in Springfield.</a:t>
            </a:r>
            <a:endParaRPr lang="cs-CZ" sz="2800" dirty="0" smtClean="0"/>
          </a:p>
          <a:p>
            <a:pPr>
              <a:buNone/>
            </a:pPr>
            <a:endParaRPr lang="cs-CZ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32656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homer-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60232" y="3645024"/>
            <a:ext cx="2160240" cy="2980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97b9a6c6a8_87116082_o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1484784"/>
            <a:ext cx="2165708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3b. </a:t>
            </a:r>
            <a:r>
              <a:rPr lang="en-GB" sz="2800" dirty="0" smtClean="0"/>
              <a:t>Lisa is </a:t>
            </a:r>
            <a:r>
              <a:rPr lang="cs-CZ" sz="2800" dirty="0" smtClean="0"/>
              <a:t>…………………………… (</a:t>
            </a:r>
            <a:r>
              <a:rPr lang="en-GB" sz="2800" dirty="0" smtClean="0"/>
              <a:t>intelligent</a:t>
            </a:r>
            <a:r>
              <a:rPr lang="cs-CZ" sz="2800" dirty="0" smtClean="0"/>
              <a:t>) 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   girl</a:t>
            </a:r>
            <a:r>
              <a:rPr lang="en-GB" sz="2800" dirty="0" smtClean="0"/>
              <a:t> in Springfield.</a:t>
            </a: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4b. </a:t>
            </a:r>
            <a:r>
              <a:rPr lang="cs-CZ" sz="2800" dirty="0" err="1" smtClean="0"/>
              <a:t>Bart</a:t>
            </a:r>
            <a:r>
              <a:rPr lang="cs-CZ" sz="2800" dirty="0" smtClean="0"/>
              <a:t>‘s dog </a:t>
            </a:r>
            <a:r>
              <a:rPr lang="cs-CZ" sz="2800" dirty="0" err="1" smtClean="0"/>
              <a:t>is</a:t>
            </a:r>
            <a:r>
              <a:rPr lang="cs-CZ" sz="2800" dirty="0" smtClean="0"/>
              <a:t> …………………………… (</a:t>
            </a:r>
            <a:r>
              <a:rPr lang="cs-CZ" sz="2800" dirty="0" err="1" smtClean="0"/>
              <a:t>fast</a:t>
            </a:r>
            <a:r>
              <a:rPr lang="cs-CZ" sz="2800" dirty="0" smtClean="0"/>
              <a:t>) 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  dog </a:t>
            </a:r>
            <a:r>
              <a:rPr lang="en-GB" sz="2800" dirty="0" smtClean="0"/>
              <a:t>in Springfield.</a:t>
            </a: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5b.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…………………………… (</a:t>
            </a:r>
            <a:r>
              <a:rPr lang="cs-CZ" sz="2800" dirty="0" err="1" smtClean="0"/>
              <a:t>polite</a:t>
            </a:r>
            <a:r>
              <a:rPr lang="cs-CZ" sz="2800" dirty="0" smtClean="0"/>
              <a:t>) 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  man </a:t>
            </a:r>
            <a:r>
              <a:rPr lang="en-GB" sz="2800" dirty="0" smtClean="0"/>
              <a:t>in</a:t>
            </a:r>
            <a:r>
              <a:rPr lang="cs-CZ" sz="2800" dirty="0" smtClean="0"/>
              <a:t> </a:t>
            </a:r>
            <a:r>
              <a:rPr lang="en-GB" sz="2800" dirty="0" smtClean="0"/>
              <a:t>Springfield.</a:t>
            </a:r>
            <a:endParaRPr lang="cs-CZ" sz="2800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il_fi" descr="Ned-Flanders-ned-flanders-31219931-393-6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81755" y="4293096"/>
            <a:ext cx="1562245" cy="2395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l_fi" descr="5kresleny-p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88224" y="2420888"/>
            <a:ext cx="1239324" cy="1962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l_fi" descr="3d84c0ce03_4758529_o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24328" y="692696"/>
            <a:ext cx="1440160" cy="23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en-GB" sz="2800" dirty="0" smtClean="0"/>
              <a:t>1a. (Marge – strict - Homer)</a:t>
            </a: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sz="2800" dirty="0" err="1" smtClean="0"/>
              <a:t>Marge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STRICTER THAN </a:t>
            </a:r>
            <a:r>
              <a:rPr lang="cs-CZ" sz="2800" dirty="0" err="1" smtClean="0"/>
              <a:t>Homer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en-GB" sz="2800" dirty="0" smtClean="0"/>
              <a:t>2a. (Homer – tall – Lisa)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err="1" smtClean="0"/>
              <a:t>Homer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TALLER THAN </a:t>
            </a:r>
            <a:r>
              <a:rPr lang="cs-CZ" sz="2800" dirty="0" err="1" smtClean="0"/>
              <a:t>Lisa</a:t>
            </a:r>
            <a:r>
              <a:rPr lang="cs-CZ" sz="2800" dirty="0" smtClean="0"/>
              <a:t>.</a:t>
            </a:r>
          </a:p>
          <a:p>
            <a:pPr>
              <a:buNone/>
            </a:pPr>
            <a:endParaRPr lang="cs-CZ" sz="28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Obrázek 3" descr="http://www.showmesomemoney.com/wp-content/uploads/2012/06/lightbulb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60648"/>
            <a:ext cx="822808" cy="87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Homer-Simpso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1556792"/>
            <a:ext cx="1602125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1484784"/>
            <a:ext cx="1846437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home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80112" y="3561997"/>
            <a:ext cx="1368152" cy="3296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f6b1ec25ba_81038896_o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64288" y="4653136"/>
            <a:ext cx="1080120" cy="1958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361</Words>
  <Application>Microsoft Office PowerPoint</Application>
  <PresentationFormat>Předvádění na obrazovce (4:3)</PresentationFormat>
  <Paragraphs>134</Paragraphs>
  <Slides>17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Použité zdroje</vt:lpstr>
      <vt:lpstr>Snímek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77</cp:revision>
  <dcterms:created xsi:type="dcterms:W3CDTF">2012-06-29T04:39:45Z</dcterms:created>
  <dcterms:modified xsi:type="dcterms:W3CDTF">2012-08-13T13:24:53Z</dcterms:modified>
</cp:coreProperties>
</file>