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8"/>
  </p:notesMasterIdLst>
  <p:handoutMasterIdLst>
    <p:handoutMasterId r:id="rId9"/>
  </p:handoutMasterIdLst>
  <p:sldIdLst>
    <p:sldId id="256" r:id="rId2"/>
    <p:sldId id="259" r:id="rId3"/>
    <p:sldId id="260" r:id="rId4"/>
    <p:sldId id="271" r:id="rId5"/>
    <p:sldId id="273" r:id="rId6"/>
    <p:sldId id="258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Styl s motivem 1 – zvýraznění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2DE63D5-997A-4646-A377-4702673A728D}" styleName="Světlý styl 2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Světlý styl 2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A2EAA-2B25-42F6-89F8-4D863B14714A}" type="datetimeFigureOut">
              <a:rPr lang="cs-CZ" smtClean="0"/>
              <a:pPr/>
              <a:t>15.8.2012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10D45D-5013-4B53-9FC2-8F9731A3E6E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D4BF1B-5B98-4D4E-84AA-7AB50E6DF59E}" type="datetimeFigureOut">
              <a:rPr lang="cs-CZ" smtClean="0"/>
              <a:pPr/>
              <a:t>15.8.2012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76810C-2B35-4478-B47F-A94C6FC34C9A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CB70-F1F8-4EE5-B58A-55FA0D1FF200}" type="datetime1">
              <a:rPr lang="cs-CZ" smtClean="0"/>
              <a:pPr/>
              <a:t>15.8.2012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A77A2-11AE-4583-8216-D29260538A07}" type="datetime1">
              <a:rPr lang="cs-CZ" smtClean="0"/>
              <a:pPr/>
              <a:t>15.8.2012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94D47-78F6-4A37-BFFF-2F98B0949A9F}" type="datetime1">
              <a:rPr lang="cs-CZ" smtClean="0"/>
              <a:pPr/>
              <a:t>15.8.2012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B16B7-A67B-4C2C-A09B-7BEC808B7F57}" type="datetime1">
              <a:rPr lang="cs-CZ" smtClean="0"/>
              <a:pPr/>
              <a:t>15.8.2012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8208B-E627-47F0-A209-F1B75CEF4154}" type="datetime1">
              <a:rPr lang="cs-CZ" smtClean="0"/>
              <a:pPr/>
              <a:t>15.8.2012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25251-5379-4EEC-B9B2-A456078B1B29}" type="datetime1">
              <a:rPr lang="cs-CZ" smtClean="0"/>
              <a:pPr/>
              <a:t>15.8.2012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27557-AE08-4389-A410-54E4196C9892}" type="datetime1">
              <a:rPr lang="cs-CZ" smtClean="0"/>
              <a:pPr/>
              <a:t>15.8.2012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6F905-2058-4B91-975B-411ECB34E8FE}" type="datetime1">
              <a:rPr lang="cs-CZ" smtClean="0"/>
              <a:pPr/>
              <a:t>15.8.2012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F399A-11A1-4792-B159-D0DC243A48FA}" type="datetime1">
              <a:rPr lang="cs-CZ" smtClean="0"/>
              <a:pPr/>
              <a:t>15.8.2012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5DA10-043A-4AAD-BB2A-475849BCBE20}" type="datetime1">
              <a:rPr lang="cs-CZ" smtClean="0"/>
              <a:pPr/>
              <a:t>15.8.2012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AC1D1-A2C3-43BE-8C1D-C5A89DB4029B}" type="datetime1">
              <a:rPr lang="cs-CZ" smtClean="0"/>
              <a:pPr/>
              <a:t>15.8.2012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73932-C3F5-4A6B-BEE5-2FE61DB16B05}" type="datetime1">
              <a:rPr lang="cs-CZ" smtClean="0"/>
              <a:pPr/>
              <a:t>15.8.2012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z/search?q=%C5%BD%C3%81ROVKA&amp;hl=cs&amp;client=firefox-a&amp;hs=t1r&amp;sa=X&amp;rls=org.mozilla:cs:official&amp;prmd=imvns&amp;tbm=isch&amp;tbo=u&amp;source=univ&amp;ei=zLYiUN2SM8nntQaZ3YCACg&amp;ved=0CGgQsAQ&amp;biw=1366&amp;bih=624" TargetMode="External"/><Relationship Id="rId2" Type="http://schemas.openxmlformats.org/officeDocument/2006/relationships/hyperlink" Target="https://www.google.cz/search?q=vyk%C5%99i%C4%8Dn%C3%ADk&amp;hl=cs&amp;client=firefox-a&amp;hs=cUa&amp;rls=org.mozilla:cs:official&amp;prmd=imvns&amp;tbm=isch&amp;tbo=u&amp;source=univ&amp;sa=X&amp;ei=alIlUK7NAuT24QTzrIHoCA&amp;ved=0CFQQsAQ&amp;biw=1366&amp;bih=624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79512" y="404664"/>
            <a:ext cx="6705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lvl="1" algn="ctr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3600" dirty="0" smtClean="0"/>
              <a:t>Tvoření minulého času </a:t>
            </a:r>
          </a:p>
          <a:p>
            <a:pPr lvl="1" algn="ctr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3600" dirty="0" smtClean="0"/>
              <a:t>u pravidelných sloves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4895869"/>
            <a:ext cx="571500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5" name="Group 4"/>
          <p:cNvGraphicFramePr>
            <a:graphicFrameLocks noGrp="1"/>
          </p:cNvGraphicFramePr>
          <p:nvPr/>
        </p:nvGraphicFramePr>
        <p:xfrm>
          <a:off x="1500166" y="1785926"/>
          <a:ext cx="6497638" cy="2367916"/>
        </p:xfrm>
        <a:graphic>
          <a:graphicData uri="http://schemas.openxmlformats.org/drawingml/2006/table">
            <a:tbl>
              <a:tblPr firstCol="1" bandRow="1">
                <a:tableStyleId>{3C2FFA5D-87B4-456A-9821-1D502468CF0F}</a:tableStyleId>
              </a:tblPr>
              <a:tblGrid>
                <a:gridCol w="1857364"/>
                <a:gridCol w="4640274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Číslo projektu:</a:t>
                      </a:r>
                      <a:endParaRPr kumimoji="0" lang="cs-CZ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cs-CZ" sz="14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CZ.1.07/1.5.00/34.0465</a:t>
                      </a:r>
                      <a:endParaRPr kumimoji="0" lang="cs-CZ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Vzdělávací celek: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cs-CZ" sz="14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Jazykové vzdělávání a komunikace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Tematický okruh: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Gramatika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Téma: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Tvoření minulého času u pravidelných sloves</a:t>
                      </a: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Ročník: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první, druhý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Jméno autora: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Mgr. Petra Klimešová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177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Vytvořeno dne: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9. 8</a:t>
                      </a:r>
                      <a:r>
                        <a:rPr kumimoji="0" lang="cs-CZ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. </a:t>
                      </a: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2012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Anotace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just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Materiál slouží k vysvětlení tvoření minulého času </a:t>
                      </a:r>
                    </a:p>
                    <a:p>
                      <a:pPr marL="457200" marR="0" lvl="1" indent="0" algn="just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u pravidelných sloves, především pak změn, ke kterým </a:t>
                      </a:r>
                    </a:p>
                    <a:p>
                      <a:pPr marL="457200" marR="0" lvl="1" indent="0" algn="just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u některých sloves dochází při přidání koncovky –</a:t>
                      </a:r>
                      <a:r>
                        <a:rPr kumimoji="0" lang="cs-CZ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ed</a:t>
                      </a: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Metodický pokyn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just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400" u="sng" dirty="0" smtClean="0"/>
              <a:t>Tvoření minulého času u pravidelných sloves</a:t>
            </a:r>
            <a:endParaRPr lang="cs-CZ" sz="3400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/>
          <a:lstStyle/>
          <a:p>
            <a:pPr>
              <a:buFontTx/>
              <a:buChar char="-"/>
            </a:pPr>
            <a:r>
              <a:rPr lang="cs-CZ" dirty="0" smtClean="0"/>
              <a:t>u většiny pravidelných sloves po přidání koncovky –</a:t>
            </a:r>
            <a:r>
              <a:rPr lang="cs-CZ" dirty="0" err="1" smtClean="0"/>
              <a:t>ed</a:t>
            </a:r>
            <a:r>
              <a:rPr lang="cs-CZ" dirty="0" smtClean="0"/>
              <a:t> nedochází k žádným změnám:</a:t>
            </a:r>
          </a:p>
          <a:p>
            <a:pPr>
              <a:buNone/>
            </a:pPr>
            <a:endParaRPr lang="cs-CZ" sz="1400" dirty="0" smtClean="0"/>
          </a:p>
          <a:p>
            <a:r>
              <a:rPr lang="en-US" sz="2900" dirty="0" smtClean="0"/>
              <a:t>play – played</a:t>
            </a:r>
          </a:p>
          <a:p>
            <a:r>
              <a:rPr lang="en-US" sz="2900" dirty="0" smtClean="0"/>
              <a:t>clean – cleaned</a:t>
            </a:r>
          </a:p>
          <a:p>
            <a:r>
              <a:rPr lang="en-US" sz="2900" dirty="0" smtClean="0"/>
              <a:t>turn – turned</a:t>
            </a:r>
          </a:p>
          <a:p>
            <a:pPr>
              <a:buNone/>
            </a:pPr>
            <a:endParaRPr lang="cs-CZ" sz="2000" dirty="0" smtClean="0"/>
          </a:p>
          <a:p>
            <a:pPr>
              <a:buFontTx/>
              <a:buChar char="-"/>
            </a:pPr>
            <a:r>
              <a:rPr lang="cs-CZ" dirty="0" smtClean="0"/>
              <a:t>avšak existují i slovesa, u kterých po přidání koncovky –</a:t>
            </a:r>
            <a:r>
              <a:rPr lang="cs-CZ" dirty="0" err="1" smtClean="0"/>
              <a:t>ed</a:t>
            </a:r>
            <a:r>
              <a:rPr lang="cs-CZ" dirty="0" smtClean="0"/>
              <a:t> dochází k pravopisné změně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68863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cs-CZ" sz="3800" u="sng" dirty="0" smtClean="0"/>
              <a:t>Pravopisné změny při přidání –</a:t>
            </a:r>
            <a:r>
              <a:rPr lang="cs-CZ" sz="3800" u="sng" dirty="0" err="1" smtClean="0"/>
              <a:t>ed</a:t>
            </a:r>
            <a:endParaRPr lang="cs-CZ" sz="3800" u="sng" dirty="0" smtClean="0"/>
          </a:p>
          <a:p>
            <a:pPr algn="ctr">
              <a:buNone/>
            </a:pPr>
            <a:endParaRPr lang="cs-CZ" sz="1400" u="sng" dirty="0" smtClean="0"/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cs-CZ" dirty="0" smtClean="0"/>
              <a:t> </a:t>
            </a:r>
            <a:r>
              <a:rPr lang="cs-CZ" sz="2800" dirty="0" smtClean="0"/>
              <a:t>pokud sloveso končí na </a:t>
            </a:r>
            <a:r>
              <a:rPr lang="cs-CZ" sz="2800" b="1" dirty="0" smtClean="0"/>
              <a:t>přízvučnou</a:t>
            </a:r>
            <a:r>
              <a:rPr lang="cs-CZ" sz="2800" dirty="0" smtClean="0"/>
              <a:t> trojici</a:t>
            </a:r>
          </a:p>
          <a:p>
            <a:pPr>
              <a:lnSpc>
                <a:spcPct val="150000"/>
              </a:lnSpc>
              <a:buNone/>
            </a:pPr>
            <a:r>
              <a:rPr lang="cs-CZ" sz="2800" b="1" dirty="0" smtClean="0"/>
              <a:t>	souhláska + samohláska + souhláska</a:t>
            </a:r>
            <a:r>
              <a:rPr lang="cs-CZ" sz="2800" dirty="0" smtClean="0"/>
              <a:t>, koncová souhláska se </a:t>
            </a:r>
            <a:r>
              <a:rPr lang="cs-CZ" sz="2800" b="1" dirty="0" smtClean="0"/>
              <a:t>zdvojuje</a:t>
            </a:r>
            <a:r>
              <a:rPr lang="cs-CZ" sz="2800" dirty="0" smtClean="0"/>
              <a:t>:</a:t>
            </a:r>
          </a:p>
          <a:p>
            <a:pPr>
              <a:lnSpc>
                <a:spcPct val="150000"/>
              </a:lnSpc>
              <a:buNone/>
            </a:pPr>
            <a:endParaRPr lang="cs-CZ" sz="1600" dirty="0" smtClean="0"/>
          </a:p>
          <a:p>
            <a:pPr>
              <a:lnSpc>
                <a:spcPct val="150000"/>
              </a:lnSpc>
            </a:pPr>
            <a:r>
              <a:rPr lang="en-US" sz="2800" dirty="0" smtClean="0"/>
              <a:t>prefer - preferred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stop – stopped</a:t>
            </a:r>
            <a:endParaRPr lang="en-US" dirty="0" smtClean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2" descr="C:\Users\Pavel\Desktop\bl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52120" y="4149080"/>
            <a:ext cx="2903155" cy="2204166"/>
          </a:xfrm>
          <a:prstGeom prst="rect">
            <a:avLst/>
          </a:prstGeom>
          <a:noFill/>
        </p:spPr>
      </p:pic>
      <p:pic>
        <p:nvPicPr>
          <p:cNvPr id="8" name="Picture 3" descr="C:\Users\Pavel\Desktop\Obrázek1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68144" y="5373216"/>
            <a:ext cx="288032" cy="8280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6"/>
            <a:ext cx="8219256" cy="5616624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buNone/>
            </a:pPr>
            <a:r>
              <a:rPr lang="cs-CZ" dirty="0" smtClean="0"/>
              <a:t>		</a:t>
            </a:r>
            <a:r>
              <a:rPr lang="cs-CZ" sz="3000" dirty="0" smtClean="0"/>
              <a:t>- v </a:t>
            </a:r>
            <a:r>
              <a:rPr lang="cs-CZ" sz="3000" b="1" dirty="0" smtClean="0"/>
              <a:t>britské</a:t>
            </a:r>
            <a:r>
              <a:rPr lang="cs-CZ" sz="3000" dirty="0" smtClean="0"/>
              <a:t> angličtině se obvykle při kombinaci </a:t>
            </a:r>
            <a:r>
              <a:rPr lang="cs-CZ" sz="3000" b="1" dirty="0" smtClean="0"/>
              <a:t>„souhláska + samohláska + L“</a:t>
            </a:r>
            <a:r>
              <a:rPr lang="cs-CZ" sz="3000" dirty="0" smtClean="0"/>
              <a:t> koncové „-l“ zdvojuje, a to i v případě, že tato slabika není přízvučná:</a:t>
            </a:r>
          </a:p>
          <a:p>
            <a:pPr>
              <a:lnSpc>
                <a:spcPct val="150000"/>
              </a:lnSpc>
              <a:buNone/>
            </a:pPr>
            <a:endParaRPr lang="cs-CZ" sz="1100" dirty="0" smtClean="0"/>
          </a:p>
          <a:p>
            <a:r>
              <a:rPr lang="en-US" sz="3000" dirty="0" smtClean="0"/>
              <a:t>travel – travelled</a:t>
            </a:r>
          </a:p>
          <a:p>
            <a:r>
              <a:rPr lang="en-US" sz="3000" dirty="0" smtClean="0"/>
              <a:t>cancel - cancelled</a:t>
            </a:r>
          </a:p>
          <a:p>
            <a:pPr>
              <a:buNone/>
            </a:pPr>
            <a:endParaRPr lang="cs-CZ" sz="3000" dirty="0" smtClean="0"/>
          </a:p>
          <a:p>
            <a:pPr>
              <a:buNone/>
            </a:pPr>
            <a:r>
              <a:rPr lang="cs-CZ" sz="3000" dirty="0" smtClean="0"/>
              <a:t>- v </a:t>
            </a:r>
            <a:r>
              <a:rPr lang="cs-CZ" sz="3000" b="1" dirty="0" smtClean="0"/>
              <a:t>americké</a:t>
            </a:r>
            <a:r>
              <a:rPr lang="cs-CZ" sz="3000" dirty="0" smtClean="0"/>
              <a:t> angličtině se běžně koncové „-l“ nezdvojuje 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obrázek 1" descr="http://www.showmesomemoney.com/wp-content/uploads/2012/06/lightbulb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188640"/>
            <a:ext cx="1232284" cy="1296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832648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cs-CZ" dirty="0" smtClean="0"/>
              <a:t> pokud sloveso končí na </a:t>
            </a:r>
            <a:r>
              <a:rPr lang="cs-CZ" b="1" dirty="0" smtClean="0"/>
              <a:t>–e</a:t>
            </a:r>
            <a:r>
              <a:rPr lang="cs-CZ" dirty="0" smtClean="0"/>
              <a:t>, toto –e se </a:t>
            </a:r>
            <a:r>
              <a:rPr lang="cs-CZ" b="1" dirty="0" smtClean="0"/>
              <a:t>vypouští</a:t>
            </a:r>
            <a:r>
              <a:rPr lang="cs-CZ" dirty="0" smtClean="0"/>
              <a:t>, aby nedošlo k jeho zdvojení:</a:t>
            </a:r>
          </a:p>
          <a:p>
            <a:pPr>
              <a:lnSpc>
                <a:spcPct val="150000"/>
              </a:lnSpc>
              <a:buNone/>
            </a:pPr>
            <a:endParaRPr lang="cs-CZ" sz="800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like – liked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move – moved</a:t>
            </a:r>
          </a:p>
          <a:p>
            <a:pPr>
              <a:lnSpc>
                <a:spcPct val="150000"/>
              </a:lnSpc>
              <a:buNone/>
            </a:pPr>
            <a:endParaRPr lang="cs-CZ" sz="1200" dirty="0" smtClean="0"/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cs-CZ" dirty="0" smtClean="0"/>
              <a:t> pokud sloveso končí na </a:t>
            </a:r>
            <a:r>
              <a:rPr lang="cs-CZ" b="1" dirty="0" smtClean="0"/>
              <a:t>–y</a:t>
            </a:r>
            <a:r>
              <a:rPr lang="cs-CZ" dirty="0" smtClean="0"/>
              <a:t>, před kterým je </a:t>
            </a:r>
            <a:r>
              <a:rPr lang="cs-CZ" b="1" dirty="0" smtClean="0"/>
              <a:t>souhláska</a:t>
            </a:r>
            <a:r>
              <a:rPr lang="cs-CZ" dirty="0" smtClean="0"/>
              <a:t>, dochází k </a:t>
            </a:r>
            <a:r>
              <a:rPr lang="cs-CZ" b="1" dirty="0" smtClean="0"/>
              <a:t>změkčení</a:t>
            </a:r>
            <a:r>
              <a:rPr lang="cs-CZ" dirty="0" smtClean="0"/>
              <a:t> tohoto –y na </a:t>
            </a:r>
            <a:r>
              <a:rPr lang="cs-CZ" b="1" dirty="0" smtClean="0"/>
              <a:t>–i</a:t>
            </a:r>
            <a:r>
              <a:rPr lang="cs-CZ" dirty="0" smtClean="0"/>
              <a:t>:</a:t>
            </a:r>
          </a:p>
          <a:p>
            <a:pPr>
              <a:lnSpc>
                <a:spcPct val="150000"/>
              </a:lnSpc>
              <a:buNone/>
            </a:pPr>
            <a:endParaRPr lang="cs-CZ" sz="800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study – studied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tidy - tidied</a:t>
            </a:r>
          </a:p>
          <a:p>
            <a:pPr>
              <a:buNone/>
            </a:pPr>
            <a:endParaRPr lang="cs-CZ" dirty="0" smtClean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Picture 2" descr="C:\Users\Pavel\Desktop\rrr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84168" y="4725144"/>
            <a:ext cx="2808312" cy="1970660"/>
          </a:xfrm>
          <a:prstGeom prst="rect">
            <a:avLst/>
          </a:prstGeom>
          <a:noFill/>
        </p:spPr>
      </p:pic>
      <p:pic>
        <p:nvPicPr>
          <p:cNvPr id="1027" name="Picture 3" descr="C:\Users\Pavel\Desktop\Obrázek1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72200" y="5589240"/>
            <a:ext cx="266696" cy="9001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/>
          <a:p>
            <a:r>
              <a:rPr lang="cs-CZ" dirty="0" smtClean="0"/>
              <a:t>Použité 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Pokud není uvedeno jinak, použitý materiál je z vlastních zdrojů autora</a:t>
            </a:r>
          </a:p>
          <a:p>
            <a:r>
              <a:rPr lang="cs-CZ" sz="2000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https://www.google.cz/search?q=vyk%C5%99i%C4%8Dn%C3%ADk&amp;hl=cs&amp;client=firefox-a&amp;hs=cUa&amp;rls=org.mozilla:cs:official&amp;prmd=imvns&amp;tbm=isch&amp;tbo=u&amp;source=univ&amp;sa=X&amp;ei=alIlUK7NAuT24QTzrIHoCA&amp;ved=0CFQQsAQ&amp;biw=1366&amp;bih=624</a:t>
            </a:r>
            <a:endParaRPr lang="cs-CZ" sz="2000" u="sng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cs-CZ" sz="2000" u="sng" dirty="0" smtClean="0">
                <a:latin typeface="Times New Roman" pitchFamily="18" charset="0"/>
                <a:cs typeface="Times New Roman" pitchFamily="18" charset="0"/>
                <a:hlinkClick r:id="rId3"/>
              </a:rPr>
              <a:t>https://www.google.cz/search?q=%C5%BD%C3%81ROVKA&amp;hl=cs&amp;client=firefox-a&amp;hs=t1r&amp;sa=X&amp;rls=org.mozilla:cs:official&amp;prmd=imvns&amp;tbm=isch&amp;tbo=u&amp;source=univ&amp;ei=zLYiUN2SM8nntQaZ3YCACg&amp;ved=0CGgQsAQ&amp;biw=1366&amp;bih=624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cs-CZ" sz="2000" u="sng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198</TotalTime>
  <Words>203</Words>
  <Application>Microsoft Office PowerPoint</Application>
  <PresentationFormat>Předvádění na obrazovce (4:3)</PresentationFormat>
  <Paragraphs>57</Paragraphs>
  <Slides>6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Motiv sady Office</vt:lpstr>
      <vt:lpstr>Snímek 1</vt:lpstr>
      <vt:lpstr>Tvoření minulého času u pravidelných sloves</vt:lpstr>
      <vt:lpstr>Snímek 3</vt:lpstr>
      <vt:lpstr>Snímek 4</vt:lpstr>
      <vt:lpstr>Snímek 5</vt:lpstr>
      <vt:lpstr>Použité 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Pisvejcsc</dc:creator>
  <cp:lastModifiedBy>Pavel</cp:lastModifiedBy>
  <cp:revision>56</cp:revision>
  <dcterms:created xsi:type="dcterms:W3CDTF">2012-06-29T04:39:45Z</dcterms:created>
  <dcterms:modified xsi:type="dcterms:W3CDTF">2012-08-15T09:11:12Z</dcterms:modified>
</cp:coreProperties>
</file>