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6" r:id="rId3"/>
    <p:sldId id="275" r:id="rId4"/>
    <p:sldId id="274" r:id="rId5"/>
    <p:sldId id="269" r:id="rId6"/>
    <p:sldId id="270" r:id="rId7"/>
    <p:sldId id="278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kreslen%C3%A9+oko&amp;hl=cs&amp;client=firefox-a&amp;hs=URc&amp;rls=org.mozilla:cs:official&amp;prmd=imvns&amp;tbm=isch&amp;tbo=u&amp;source=univ&amp;sa=X&amp;ei=8EgqUI7hCMnStAaQ64Ao&amp;ved=0CEkQsAQ&amp;biw=1150&amp;bih=573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vyk%C5%99i%C4%8Dn%C3%ADk&amp;hl=cs&amp;client=firefox-a&amp;hs=cUa&amp;rls=org.mozilla:cs:official&amp;prmd=imvns&amp;tbm=isch&amp;tbo=u&amp;source=univ&amp;sa=X&amp;ei=alIlUK7NAuT24QTzrIHoCA&amp;ved=0CFQ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5" Type="http://schemas.openxmlformats.org/officeDocument/2006/relationships/hyperlink" Target="https://www.google.cz/search?q=love&amp;oe=utf-8&amp;aq=t&amp;rls=org.mozilla:cs:official&amp;client=firefox-a&amp;um=1&amp;ie=UTF-8&amp;hl=cs&amp;tbm=isch&amp;source=og&amp;sa=N&amp;tab=wi&amp;ei=kksqULeKHMTesgaPl4DICA&amp;biw=1150&amp;bih=573&amp;sei=mUsqUL3wFNHFswamy4CIAg" TargetMode="External"/><Relationship Id="rId4" Type="http://schemas.openxmlformats.org/officeDocument/2006/relationships/hyperlink" Target="https://www.google.cz/search?q=ucho&amp;hl=cs&amp;client=firefox-a&amp;hs=0qH&amp;rls=org.mozilla:cs:official&amp;prmd=imvns&amp;tbm=isch&amp;tbo=u&amp;source=univ&amp;sa=X&amp;ei=G0oqUL7nDofKtAbjl4GIBQ&amp;ved=0CFoQsAQ&amp;biw=1150&amp;bih=5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3528" y="476672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Tvoření průběhových tvarů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Tvoření průběhových tvarů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 tvoření průběhových tvarů sloves. Jsou zde uvedeny základní pravopisné změny některých sloves a vybraná slovesa, která obvykle průběhové tvary netvoří.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u="sng" dirty="0" smtClean="0"/>
              <a:t>Průběhové tvary sloves</a:t>
            </a:r>
            <a:endParaRPr lang="cs-CZ" sz="42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cs-CZ" u="sng" dirty="0" smtClean="0"/>
              <a:t>Pravopisné změny při přidání -ing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1) pokud sloveso končí na </a:t>
            </a:r>
            <a:r>
              <a:rPr lang="cs-CZ" b="1" dirty="0" smtClean="0"/>
              <a:t>přízvučnou</a:t>
            </a:r>
            <a:r>
              <a:rPr lang="cs-CZ" dirty="0" smtClean="0"/>
              <a:t> trojici </a:t>
            </a:r>
            <a:r>
              <a:rPr lang="cs-CZ" b="1" dirty="0" smtClean="0"/>
              <a:t>souhláska + samohláska + souhláska </a:t>
            </a:r>
            <a:r>
              <a:rPr lang="cs-CZ" dirty="0" smtClean="0"/>
              <a:t>a samohláska se čte krátce, koncová souhláska se </a:t>
            </a:r>
            <a:r>
              <a:rPr lang="cs-CZ" b="1" dirty="0" smtClean="0"/>
              <a:t>zdvojuje:</a:t>
            </a:r>
          </a:p>
          <a:p>
            <a:pPr>
              <a:lnSpc>
                <a:spcPct val="150000"/>
              </a:lnSpc>
              <a:buNone/>
            </a:pPr>
            <a:endParaRPr lang="cs-CZ" sz="1400" b="1" dirty="0" smtClean="0"/>
          </a:p>
          <a:p>
            <a:pPr>
              <a:lnSpc>
                <a:spcPct val="150000"/>
              </a:lnSpc>
            </a:pPr>
            <a:r>
              <a:rPr lang="en-US" u="sng" dirty="0" smtClean="0"/>
              <a:t>cut</a:t>
            </a:r>
            <a:r>
              <a:rPr lang="en-US" dirty="0" smtClean="0"/>
              <a:t> - cutting</a:t>
            </a:r>
          </a:p>
          <a:p>
            <a:pPr>
              <a:lnSpc>
                <a:spcPct val="150000"/>
              </a:lnSpc>
            </a:pPr>
            <a:r>
              <a:rPr lang="en-US" u="sng" dirty="0" smtClean="0"/>
              <a:t>run</a:t>
            </a:r>
            <a:r>
              <a:rPr lang="en-US" dirty="0" smtClean="0"/>
              <a:t> – running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</a:t>
            </a:r>
            <a:r>
              <a:rPr lang="en-US" u="sng" dirty="0" smtClean="0"/>
              <a:t>hop</a:t>
            </a:r>
            <a:r>
              <a:rPr lang="en-US" dirty="0" smtClean="0"/>
              <a:t> - shopping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</a:t>
            </a:r>
            <a:r>
              <a:rPr lang="en-US" u="sng" dirty="0" smtClean="0"/>
              <a:t>wim</a:t>
            </a:r>
            <a:r>
              <a:rPr lang="en-US" dirty="0" smtClean="0"/>
              <a:t> – swimming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Pavel\Desktop\b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149080"/>
            <a:ext cx="2903155" cy="2204166"/>
          </a:xfrm>
          <a:prstGeom prst="rect">
            <a:avLst/>
          </a:prstGeom>
          <a:noFill/>
        </p:spPr>
      </p:pic>
      <p:pic>
        <p:nvPicPr>
          <p:cNvPr id="1027" name="il_fi" descr="vykricni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5445224"/>
            <a:ext cx="300038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ts val="3200"/>
              </a:lnSpc>
              <a:buNone/>
            </a:pPr>
            <a:r>
              <a:rPr lang="cs-CZ" dirty="0" smtClean="0"/>
              <a:t>2) pokud slovo končí na </a:t>
            </a:r>
            <a:r>
              <a:rPr lang="cs-CZ" b="1" dirty="0" smtClean="0"/>
              <a:t>„němé“ E </a:t>
            </a:r>
            <a:r>
              <a:rPr lang="cs-CZ" dirty="0" smtClean="0"/>
              <a:t>(nevyslovované „e“), toto písmenko </a:t>
            </a:r>
            <a:r>
              <a:rPr lang="cs-CZ" b="1" dirty="0" smtClean="0"/>
              <a:t>vypustíme</a:t>
            </a:r>
            <a:r>
              <a:rPr lang="cs-CZ" dirty="0" smtClean="0"/>
              <a:t>:</a:t>
            </a:r>
          </a:p>
          <a:p>
            <a:pPr>
              <a:lnSpc>
                <a:spcPts val="3200"/>
              </a:lnSpc>
              <a:buNone/>
            </a:pPr>
            <a:endParaRPr lang="cs-CZ" sz="1100" b="1" dirty="0" smtClean="0"/>
          </a:p>
          <a:p>
            <a:pPr>
              <a:lnSpc>
                <a:spcPts val="3200"/>
              </a:lnSpc>
            </a:pPr>
            <a:r>
              <a:rPr lang="en-US" dirty="0" smtClean="0"/>
              <a:t>make – making</a:t>
            </a:r>
          </a:p>
          <a:p>
            <a:pPr>
              <a:lnSpc>
                <a:spcPts val="3200"/>
              </a:lnSpc>
            </a:pPr>
            <a:r>
              <a:rPr lang="en-US" dirty="0" smtClean="0"/>
              <a:t>have – having</a:t>
            </a:r>
          </a:p>
          <a:p>
            <a:pPr>
              <a:lnSpc>
                <a:spcPts val="3200"/>
              </a:lnSpc>
            </a:pPr>
            <a:r>
              <a:rPr lang="en-US" dirty="0" smtClean="0"/>
              <a:t>live – living</a:t>
            </a:r>
          </a:p>
          <a:p>
            <a:pPr>
              <a:lnSpc>
                <a:spcPts val="3200"/>
              </a:lnSpc>
            </a:pPr>
            <a:r>
              <a:rPr lang="en-US" dirty="0" smtClean="0"/>
              <a:t>write – writing</a:t>
            </a:r>
            <a:endParaRPr lang="cs-CZ" dirty="0" smtClean="0"/>
          </a:p>
          <a:p>
            <a:pPr>
              <a:lnSpc>
                <a:spcPts val="3200"/>
              </a:lnSpc>
              <a:buNone/>
            </a:pPr>
            <a:endParaRPr lang="cs-CZ" sz="1300" dirty="0" smtClean="0"/>
          </a:p>
          <a:p>
            <a:pPr>
              <a:lnSpc>
                <a:spcPts val="3200"/>
              </a:lnSpc>
              <a:buNone/>
            </a:pPr>
            <a:r>
              <a:rPr lang="cs-CZ" dirty="0" smtClean="0"/>
              <a:t>3) u sloves „</a:t>
            </a:r>
            <a:r>
              <a:rPr lang="cs-CZ" dirty="0" err="1" smtClean="0"/>
              <a:t>lie</a:t>
            </a:r>
            <a:r>
              <a:rPr lang="cs-CZ" dirty="0" smtClean="0"/>
              <a:t>“ a „</a:t>
            </a:r>
            <a:r>
              <a:rPr lang="cs-CZ" dirty="0" err="1" smtClean="0"/>
              <a:t>die</a:t>
            </a:r>
            <a:r>
              <a:rPr lang="cs-CZ" dirty="0" smtClean="0"/>
              <a:t>“ dochází po přidání koncovky „-ing“ ke změně v základu slova ( -</a:t>
            </a:r>
            <a:r>
              <a:rPr lang="cs-CZ" dirty="0" err="1" smtClean="0"/>
              <a:t>ie</a:t>
            </a:r>
            <a:r>
              <a:rPr lang="cs-CZ" dirty="0" smtClean="0"/>
              <a:t> se změní na –y):</a:t>
            </a:r>
          </a:p>
          <a:p>
            <a:pPr>
              <a:lnSpc>
                <a:spcPts val="3200"/>
              </a:lnSpc>
            </a:pPr>
            <a:r>
              <a:rPr lang="en-US" dirty="0" smtClean="0"/>
              <a:t>lie – lying</a:t>
            </a:r>
          </a:p>
          <a:p>
            <a:pPr>
              <a:lnSpc>
                <a:spcPts val="3200"/>
              </a:lnSpc>
            </a:pPr>
            <a:r>
              <a:rPr lang="en-US" dirty="0" smtClean="0"/>
              <a:t>die - dying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cs-CZ" u="sng" dirty="0" smtClean="0"/>
              <a:t>Průběhové tvary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cs-CZ" u="sng" dirty="0" smtClean="0"/>
              <a:t>Slovesa netvořící průběhové tvary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slovesa vnímání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see - vidět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hear</a:t>
            </a:r>
            <a:r>
              <a:rPr lang="cs-CZ" sz="2800" dirty="0" smtClean="0"/>
              <a:t> - slyšet 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 </a:t>
            </a:r>
            <a:r>
              <a:rPr lang="cs-CZ" u="sng" dirty="0" smtClean="0"/>
              <a:t>slovesa chtění</a:t>
            </a:r>
            <a:r>
              <a:rPr lang="cs-CZ" dirty="0" smtClean="0"/>
              <a:t>: </a:t>
            </a:r>
          </a:p>
          <a:p>
            <a:pPr>
              <a:lnSpc>
                <a:spcPct val="150000"/>
              </a:lnSpc>
            </a:pPr>
            <a:r>
              <a:rPr lang="cs-CZ" sz="2800" dirty="0" err="1" smtClean="0"/>
              <a:t>want</a:t>
            </a:r>
            <a:r>
              <a:rPr lang="cs-CZ" sz="2800" dirty="0" smtClean="0"/>
              <a:t> - chtít </a:t>
            </a:r>
          </a:p>
          <a:p>
            <a:pPr>
              <a:lnSpc>
                <a:spcPct val="150000"/>
              </a:lnSpc>
            </a:pPr>
            <a:r>
              <a:rPr lang="cs-CZ" sz="2800" dirty="0" err="1" smtClean="0"/>
              <a:t>need</a:t>
            </a:r>
            <a:r>
              <a:rPr lang="cs-CZ" sz="2800" dirty="0" smtClean="0"/>
              <a:t> - potřebovat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rg_hi" descr="https://encrypted-tbn1.google.com/images?q=tbn:ANd9GcSUIhEP-PG9jv7h_SghCnoBrDlDu4LhTMyX2htfiteUlPXPKyld0Q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348880"/>
            <a:ext cx="216024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0.google.com/images?q=tbn:ANd9GcTXoLbvL0q6_JN1M487wzAjzPtgBhXBcwSMDnv_cMFyJZ_vGhAV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4005064"/>
            <a:ext cx="172819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55218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b="1" dirty="0" smtClean="0"/>
              <a:t> </a:t>
            </a:r>
            <a:r>
              <a:rPr lang="cs-CZ" u="sng" dirty="0" smtClean="0"/>
              <a:t>slovesa vyjadřující duševní pochody</a:t>
            </a:r>
            <a:r>
              <a:rPr lang="cs-CZ" dirty="0" smtClean="0"/>
              <a:t>: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think - </a:t>
            </a:r>
            <a:r>
              <a:rPr lang="en-US" sz="2800" dirty="0" err="1" smtClean="0"/>
              <a:t>myslet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know - </a:t>
            </a:r>
            <a:r>
              <a:rPr lang="en-US" sz="2800" dirty="0" err="1" smtClean="0"/>
              <a:t>vědět</a:t>
            </a:r>
            <a:r>
              <a:rPr lang="en-US" sz="2800" dirty="0" smtClean="0"/>
              <a:t> </a:t>
            </a:r>
            <a:endParaRPr lang="cs-CZ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forget - </a:t>
            </a:r>
            <a:r>
              <a:rPr lang="en-US" sz="2800" dirty="0" err="1" smtClean="0"/>
              <a:t>zapomenout</a:t>
            </a:r>
            <a:r>
              <a:rPr lang="en-US" sz="2800" smtClean="0"/>
              <a:t>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understand - </a:t>
            </a:r>
            <a:r>
              <a:rPr lang="en-US" sz="2800" dirty="0" err="1" smtClean="0"/>
              <a:t>rozumět</a:t>
            </a:r>
            <a:r>
              <a:rPr lang="en-US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believe - </a:t>
            </a:r>
            <a:r>
              <a:rPr lang="en-US" sz="2800" dirty="0" err="1" smtClean="0"/>
              <a:t>věřit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hope - </a:t>
            </a:r>
            <a:r>
              <a:rPr lang="en-US" sz="2800" dirty="0" err="1" smtClean="0"/>
              <a:t>doufat</a:t>
            </a:r>
            <a:endParaRPr lang="en-US" sz="2800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 descr="http://www.showmesomemoney.com/wp-content/uploads/2012/06/lightbulb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356992"/>
            <a:ext cx="201622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u="sng" dirty="0" smtClean="0"/>
              <a:t>slovesa libosti/nelibosti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like</a:t>
            </a:r>
            <a:r>
              <a:rPr lang="cs-CZ" dirty="0" smtClean="0"/>
              <a:t> - mít rád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dislike</a:t>
            </a:r>
            <a:r>
              <a:rPr lang="cs-CZ" dirty="0" smtClean="0"/>
              <a:t> – nemít rád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love - milovat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hate</a:t>
            </a:r>
            <a:r>
              <a:rPr lang="cs-CZ" dirty="0" smtClean="0"/>
              <a:t> - nesnášet</a:t>
            </a:r>
          </a:p>
          <a:p>
            <a:pPr>
              <a:lnSpc>
                <a:spcPct val="150000"/>
              </a:lnSpc>
              <a:buNone/>
            </a:pPr>
            <a:endParaRPr lang="cs-CZ" sz="2000" dirty="0" smtClean="0"/>
          </a:p>
          <a:p>
            <a:pPr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rg_hi" descr="https://encrypted-tbn3.google.com/images?q=tbn:ANd9GcS8ScKzIOldlY-6B9on-lDXxZhQNrAJx-A4oL3J1l_UK2pZnRQn_Q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645024"/>
            <a:ext cx="280831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sz="2800" u="sng" dirty="0" smtClean="0"/>
              <a:t>have</a:t>
            </a:r>
            <a:r>
              <a:rPr lang="cs-CZ" sz="2800" dirty="0" smtClean="0"/>
              <a:t> – mít, vlastnit (	 </a:t>
            </a:r>
            <a:r>
              <a:rPr lang="cs-CZ" sz="2800" b="1" dirty="0" smtClean="0"/>
              <a:t>nikoli</a:t>
            </a:r>
            <a:r>
              <a:rPr lang="en-US" sz="2800" dirty="0" smtClean="0"/>
              <a:t> have a shower, have lunch)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 </a:t>
            </a:r>
            <a:r>
              <a:rPr lang="en-US" sz="2800" u="sng" dirty="0" smtClean="0"/>
              <a:t>taste</a:t>
            </a:r>
            <a:r>
              <a:rPr lang="en-US" sz="2800" dirty="0" smtClean="0"/>
              <a:t> - </a:t>
            </a:r>
            <a:r>
              <a:rPr lang="cs-CZ" sz="2800" dirty="0" smtClean="0"/>
              <a:t>chutnat (     </a:t>
            </a:r>
            <a:r>
              <a:rPr lang="cs-CZ" sz="2800" b="1" dirty="0" smtClean="0"/>
              <a:t>nikoli</a:t>
            </a:r>
            <a:r>
              <a:rPr lang="cs-CZ" sz="2800" dirty="0" smtClean="0"/>
              <a:t> jako ochutnat</a:t>
            </a:r>
            <a:r>
              <a:rPr lang="en-US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 	 It tastes good. – </a:t>
            </a:r>
            <a:r>
              <a:rPr lang="cs-CZ" sz="2800" dirty="0" smtClean="0"/>
              <a:t>Chutná to dobře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/>
              <a:t> </a:t>
            </a:r>
            <a:r>
              <a:rPr lang="en-US" sz="2800" u="sng" dirty="0" smtClean="0"/>
              <a:t>smell</a:t>
            </a:r>
            <a:r>
              <a:rPr lang="en-US" sz="2800" dirty="0" smtClean="0"/>
              <a:t> - </a:t>
            </a:r>
            <a:r>
              <a:rPr lang="cs-CZ" sz="2800" dirty="0" smtClean="0"/>
              <a:t>vonět, páchnout (     </a:t>
            </a:r>
            <a:r>
              <a:rPr lang="cs-CZ" sz="2800" b="1" dirty="0" smtClean="0"/>
              <a:t>nikoli</a:t>
            </a:r>
            <a:r>
              <a:rPr lang="cs-CZ" sz="2800" dirty="0" smtClean="0"/>
              <a:t> jako přivonět</a:t>
            </a:r>
            <a:r>
              <a:rPr lang="en-US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 It smells good. – </a:t>
            </a:r>
            <a:r>
              <a:rPr lang="cs-CZ" sz="2800" dirty="0" smtClean="0"/>
              <a:t>Voní</a:t>
            </a:r>
            <a:r>
              <a:rPr lang="en-US" sz="2800" dirty="0" smtClean="0"/>
              <a:t> to.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/>
              <a:t> </a:t>
            </a:r>
            <a:r>
              <a:rPr lang="en-US" sz="2800" u="sng" dirty="0" smtClean="0"/>
              <a:t>sound</a:t>
            </a:r>
            <a:r>
              <a:rPr lang="en-US" sz="2800" dirty="0" smtClean="0"/>
              <a:t> – </a:t>
            </a:r>
            <a:r>
              <a:rPr lang="cs-CZ" sz="2800" dirty="0" smtClean="0"/>
              <a:t>znít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 It sounds good. – </a:t>
            </a:r>
            <a:r>
              <a:rPr lang="cs-CZ" sz="2800" dirty="0" smtClean="0"/>
              <a:t>Zní to dobře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il_fi" descr="vykricni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764704"/>
            <a:ext cx="300038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vykricni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132856"/>
            <a:ext cx="300038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vykricni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573016"/>
            <a:ext cx="300038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8417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525658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kumimoji="0" lang="cs-CZ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3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https://www.google.cz/search?q=vyk%C5%99i%C4%8Dn%C3%ADk&amp;hl=cs&amp;client=firefox-a&amp;hs=cUa&amp;rls=org.mozilla:cs:official&amp;prmd=imvns&amp;tbm=isch&amp;tbo=u&amp;source=univ&amp;sa=X&amp;ei=alIlUK7NAuT24QTzrIHoCA&amp;ved=0CFQQsAQ&amp;biw=1366&amp;bih=624</a:t>
            </a:r>
            <a:endParaRPr lang="cs-CZ" sz="23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https://www.google.cz/search?q=kreslen%C3%A9+oko&amp;hl=cs&amp;client=firefox-a&amp;hs=URc&amp;rls=org.mozilla:cs:official&amp;prmd=imvns&amp;tbm=isch&amp;tbo=u&amp;source=univ&amp;sa=X&amp;ei=8EgqUI7hCMnStAaQ64Ao&amp;ved=0CEkQsAQ&amp;biw=1150&amp;bih=573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https://www.google.cz/search?q=ucho&amp;hl=cs&amp;client=firefox-a&amp;hs=0qH&amp;rls=org.mozilla:cs:official&amp;prmd=imvns&amp;tbm=isch&amp;tbo=u&amp;source=univ&amp;sa=X&amp;ei=G0oqUL7nDofKtAbjl4GIBQ&amp;ved=0CFoQsAQ&amp;biw=1150&amp;bih=573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https://www.google.cz/search?q=love&amp;oe=utf-8&amp;aq=t&amp;rls=org.mozilla:cs:official&amp;client=firefox-a&amp;um=1&amp;ie=UTF-8&amp;hl=cs&amp;tbm=isch&amp;source=og&amp;sa=N&amp;tab=wi&amp;ei=kksqULeKHMTesgaPl4DICA&amp;biw=1150&amp;bih=573&amp;sei=mUsqUL3wFNHFswamy4CIAg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275</Words>
  <Application>Microsoft Office PowerPoint</Application>
  <PresentationFormat>Předvádění na obrazovce (4:3)</PresentationFormat>
  <Paragraphs>75</Paragraphs>
  <Slides>8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Průběhové tvary sloves</vt:lpstr>
      <vt:lpstr>Snímek 3</vt:lpstr>
      <vt:lpstr>Průběhové tvary sloves</vt:lpstr>
      <vt:lpstr>Snímek 5</vt:lpstr>
      <vt:lpstr>Snímek 6</vt:lpstr>
      <vt:lpstr>Snímek 7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60</cp:revision>
  <dcterms:created xsi:type="dcterms:W3CDTF">2012-06-29T04:39:45Z</dcterms:created>
  <dcterms:modified xsi:type="dcterms:W3CDTF">2012-08-15T09:11:07Z</dcterms:modified>
</cp:coreProperties>
</file>