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9" r:id="rId4"/>
    <p:sldId id="275" r:id="rId5"/>
    <p:sldId id="271" r:id="rId6"/>
    <p:sldId id="272" r:id="rId7"/>
    <p:sldId id="278" r:id="rId8"/>
    <p:sldId id="279" r:id="rId9"/>
    <p:sldId id="276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err="1" smtClean="0"/>
              <a:t>bla</a:t>
            </a:r>
            <a:r>
              <a:rPr lang="cs-CZ" dirty="0" smtClean="0"/>
              <a:t> </a:t>
            </a:r>
            <a:r>
              <a:rPr lang="cs-CZ" dirty="0" err="1" smtClean="0"/>
              <a:t>bla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leela&amp;hl=cs&amp;client=firefox-a&amp;hs=Hrc&amp;rls=org.mozilla:cs:official&amp;prmd=imvnsz&amp;tbm=isch&amp;tbo=u&amp;source=univ&amp;sa=X&amp;ei=3xgpUOvgJdDc4QSbkIDoBA&amp;ved=0CGIQsAQ&amp;biw=1366&amp;bih=600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google.cz/search?q=fry&amp;hl=cs&amp;client=firefox-a&amp;hs=Uvc&amp;rls=org.mozilla:cs:official&amp;prmd=imvnse&amp;tbm=isch&amp;tbo=u&amp;source=univ&amp;sa=X&amp;ei=5BkpUJ42hoHiBNidgbAP&amp;ved=0CGQQsAQ&amp;biw=1366&amp;bih=6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Prof.+Hubert+J.+Farnsworth&amp;hl=cs&amp;client=firefox-a&amp;hs=Cpx&amp;rls=org.mozilla:cs:official&amp;prmd=imvnso&amp;tbm=isch&amp;tbo=u&amp;source=univ&amp;sa=X&amp;ei=YR0pUNeEAqri4QSZ14CABw&amp;ved=0CGAQsAQ&amp;biw=1366&amp;bih=600" TargetMode="External"/><Relationship Id="rId5" Type="http://schemas.openxmlformats.org/officeDocument/2006/relationships/hyperlink" Target="https://www.google.cz/search?q=bender&amp;hl=cs&amp;client=firefox-a&amp;hs=ZOB&amp;rls=org.mozilla:cs:official&amp;prmd=imvns&amp;tbm=isch&amp;tbo=u&amp;source=univ&amp;sa=X&amp;ei=gHwnUMfnFISi4gSRq4DYCQ&amp;ved=0CFcQsAQ&amp;biw=1150&amp;bih=600" TargetMode="External"/><Relationship Id="rId4" Type="http://schemas.openxmlformats.org/officeDocument/2006/relationships/hyperlink" Target="https://www.google.cz/search?q=dr.zoidberg&amp;hl=cs&amp;client=firefox-a&amp;hs=tmx&amp;rls=org.mozilla:cs:official&amp;prmd=imvns&amp;tbm=isch&amp;tbo=u&amp;source=univ&amp;sa=X&amp;ei=0hwpUIyvIa3V4QSZnIHgBA&amp;ved=0CEwQsAQ&amp;biw=1366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04664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/>
              <a:t>Nepřímá řeč - otázky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- otázky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questions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otázek v nepřímé řeči a navazuje na prezentace k výkladu nepřímé řeči (oznamovacích vět) a změně příslovečných určení.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Autofit/>
          </a:bodyPr>
          <a:lstStyle/>
          <a:p>
            <a:pPr lvl="0"/>
            <a:r>
              <a:rPr kumimoji="0" lang="cs-CZ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https://www.google.cz/search?q=fry&amp;hl=cs&amp;client=firefox-a&amp;hs=Uvc&amp;rls=org.mozilla:cs:official&amp;prmd=imvnse&amp;tbm=isch&amp;tbo=u&amp;source=univ&amp;sa=X&amp;ei=5BkpUJ42hoHiBNidgbAP&amp;ved=0CGQQsAQ&amp;biw=1366&amp;bih=600</a:t>
            </a:r>
            <a:endParaRPr lang="cs-CZ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www.google.cz/search?q=leela&amp;hl=cs&amp;client=firefox-a&amp;hs=Hrc&amp;rls=org.mozilla:cs:official&amp;prmd=imvnsz&amp;tbm=isch&amp;tbo=u&amp;source=univ&amp;sa=X&amp;ei=3xgpUOvgJdDc4QSbkIDoBA&amp;ved=0CGIQsAQ&amp;biw=1366&amp;bih=600</a:t>
            </a:r>
            <a:endParaRPr kumimoji="0" lang="cs-CZ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https://www.google.cz/search?q=dr.zoidberg&amp;hl=cs&amp;client=firefox-a&amp;hs=tmx&amp;rls=org.mozilla:cs:official&amp;prmd=imvns&amp;tbm=isch&amp;tbo=u&amp;source=univ&amp;sa=X&amp;ei=0hwpUIyvIa3V4QSZnIHgBA&amp;ved=0CEwQsAQ&amp;biw=1366&amp;bih=600</a:t>
            </a:r>
            <a:endParaRPr lang="cs-CZ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www.google.cz/search?q=bender&amp;hl=cs&amp;client=firefox-a&amp;hs=ZOB&amp;rls=org.mozilla:cs:official&amp;prmd=imvns&amp;tbm=isch&amp;tbo=u&amp;source=univ&amp;sa=X&amp;ei=gHwnUMfnFISi4gSRq4DYCQ&amp;ved=0CFcQsAQ&amp;biw=1150&amp;bih=600</a:t>
            </a:r>
            <a:endParaRPr lang="cs-CZ" sz="17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https://www.google.cz/search?q=Prof.+Hubert+J.+</a:t>
            </a:r>
            <a:r>
              <a:rPr lang="cs-CZ" sz="17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Farnsworth&amp;hl=cs&amp;client=firefox-a&amp;hs=Cpx&amp;rls=org.mozilla:cs:official&amp;prmd=imvnso&amp;tbm=isch&amp;tbo=u&amp;source=univ&amp;sa=X&amp;ei=YR0pUNeEAqri4QSZ14CABw&amp;ved=0CGAQsAQ&amp;biw=1366&amp;bih=600</a:t>
            </a:r>
            <a:endParaRPr kumimoji="0" lang="cs-CZ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Nepřímá řeč -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cs-CZ" dirty="0" smtClean="0"/>
              <a:t>otázky se v nepřímé řeči mění podobně jako oznamovací věty</a:t>
            </a:r>
            <a:endParaRPr lang="cs-CZ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dirty="0" smtClean="0"/>
              <a:t>dochází tedy ke změně: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slovesných časů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zájmen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příslovečných určení času a místa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1.bp.blogspot.com/-TymofjEDh4M/TrvPmlxpJOI/AAAAAAAAAI8/a5SZicsz7rA/s1600/Turanga-Leel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3789040"/>
            <a:ext cx="187220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1052730"/>
          <a:ext cx="8229600" cy="496855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4114800"/>
                <a:gridCol w="4114800"/>
              </a:tblGrid>
              <a:tr h="451687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latin typeface="Georgia" pitchFamily="18" charset="0"/>
                        </a:rPr>
                        <a:t>PŘÍMÁ ŘEČ</a:t>
                      </a:r>
                      <a:endParaRPr lang="cs-CZ" baseline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latin typeface="Georgia" pitchFamily="18" charset="0"/>
                        </a:rPr>
                        <a:t>NEPŘÍMÁ ŘEČ</a:t>
                      </a:r>
                      <a:endParaRPr lang="cs-CZ" baseline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Přítomný</a:t>
                      </a:r>
                      <a:r>
                        <a:rPr lang="cs-CZ" baseline="0" dirty="0" smtClean="0">
                          <a:latin typeface="Georgia" pitchFamily="18" charset="0"/>
                        </a:rPr>
                        <a:t> čas prostý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Minulý čas prostý</a:t>
                      </a: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Přítomný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Minulý čas průběhový</a:t>
                      </a: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Předpřítomný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Předpřítomný čas průběhový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Nemění se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Nemění se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Be going to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Was</a:t>
                      </a:r>
                      <a:r>
                        <a:rPr lang="cs-CZ" noProof="0" dirty="0" smtClean="0">
                          <a:latin typeface="Georgia" pitchFamily="18" charset="0"/>
                        </a:rPr>
                        <a:t> / </a:t>
                      </a:r>
                      <a:r>
                        <a:rPr lang="en-US" noProof="0" dirty="0" smtClean="0">
                          <a:latin typeface="Georgia" pitchFamily="18" charset="0"/>
                        </a:rPr>
                        <a:t>were going to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Will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Would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67544" y="1052730"/>
          <a:ext cx="8208912" cy="48936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4033690"/>
                <a:gridCol w="4175222"/>
              </a:tblGrid>
              <a:tr h="451687"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latin typeface="Georgia" pitchFamily="18" charset="0"/>
                        </a:rPr>
                        <a:t>PŘÍMÁ ŘEČ</a:t>
                      </a:r>
                      <a:endParaRPr lang="cs-CZ" baseline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aseline="0" dirty="0" smtClean="0">
                          <a:latin typeface="Georgia" pitchFamily="18" charset="0"/>
                        </a:rPr>
                        <a:t>NEPŘÍMÁ ŘEČ</a:t>
                      </a:r>
                      <a:endParaRPr lang="cs-CZ" baseline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Now</a:t>
                      </a:r>
                      <a:endParaRPr lang="en-US" baseline="0" noProof="0" dirty="0" smtClean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Then / at</a:t>
                      </a:r>
                      <a:r>
                        <a:rPr lang="en-US" baseline="0" noProof="0" smtClean="0">
                          <a:latin typeface="Georgia" pitchFamily="18" charset="0"/>
                        </a:rPr>
                        <a:t> that moment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Today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That day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This week, this month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That week, that month …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Yesterday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The day before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Last week, last month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The previous week, the previous month 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Tomorrow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smtClean="0">
                          <a:latin typeface="Georgia" pitchFamily="18" charset="0"/>
                        </a:rPr>
                        <a:t>The following day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 /</a:t>
                      </a:r>
                      <a:r>
                        <a:rPr lang="en-US" noProof="0" dirty="0" smtClean="0">
                          <a:latin typeface="Georgia" pitchFamily="18" charset="0"/>
                        </a:rPr>
                        <a:t> the next day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Next week, next month …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The following week, the following month 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…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Ago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Before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  <a:tr h="451687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Here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There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cs-CZ" dirty="0" smtClean="0"/>
              <a:t>u otázek se dále v nepřímé řeči mění slovosled, protože pokud </a:t>
            </a:r>
            <a:r>
              <a:rPr lang="cs-CZ" dirty="0" smtClean="0"/>
              <a:t>otázku převedeme do nepřímé řeči, nejedná se již o </a:t>
            </a:r>
            <a:r>
              <a:rPr lang="cs-CZ" dirty="0" smtClean="0"/>
              <a:t>otázku, ale stává se z ní věta oznamovací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avel\Desktop\Obrázek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7362" y="4005064"/>
            <a:ext cx="3093620" cy="2622852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400" dirty="0" smtClean="0"/>
              <a:t>1) </a:t>
            </a:r>
            <a:r>
              <a:rPr lang="cs-CZ" sz="3400" u="sng" dirty="0" smtClean="0"/>
              <a:t>u otázek zjišťovacích vkládáme „</a:t>
            </a:r>
            <a:r>
              <a:rPr lang="cs-CZ" sz="3400" b="1" u="sng" dirty="0" err="1" smtClean="0"/>
              <a:t>if</a:t>
            </a:r>
            <a:r>
              <a:rPr lang="cs-CZ" sz="3400" u="sng" dirty="0" smtClean="0"/>
              <a:t>“ nebo „</a:t>
            </a:r>
            <a:r>
              <a:rPr lang="en-US" sz="3400" b="1" u="sng" dirty="0" smtClean="0"/>
              <a:t>whether</a:t>
            </a:r>
            <a:r>
              <a:rPr lang="cs-CZ" sz="3400" u="sng" dirty="0" smtClean="0"/>
              <a:t>“</a:t>
            </a:r>
            <a:r>
              <a:rPr lang="cs-CZ" sz="3400" dirty="0" smtClean="0"/>
              <a:t>:</a:t>
            </a:r>
          </a:p>
          <a:p>
            <a:pPr>
              <a:buNone/>
            </a:pPr>
            <a:endParaRPr lang="cs-CZ" sz="4000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Fry asked </a:t>
            </a:r>
            <a:r>
              <a:rPr lang="en-US" b="1" dirty="0" smtClean="0"/>
              <a:t>if</a:t>
            </a:r>
            <a:r>
              <a:rPr lang="en-US" dirty="0" smtClean="0"/>
              <a:t> I was ready.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Fry asked if I wanted some tea.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 descr="C:\Users\Pavel\Desktop\Obrázek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1412776"/>
            <a:ext cx="3589798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4000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err="1" smtClean="0"/>
              <a:t>Leela</a:t>
            </a:r>
            <a:r>
              <a:rPr lang="en-US" dirty="0" smtClean="0"/>
              <a:t> asked if I would 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 smtClean="0"/>
              <a:t>help her.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Dr. </a:t>
            </a:r>
            <a:r>
              <a:rPr lang="en-US" dirty="0" err="1" smtClean="0"/>
              <a:t>Zoidberg</a:t>
            </a:r>
            <a:r>
              <a:rPr lang="en-US" dirty="0" smtClean="0"/>
              <a:t> asked if she </a:t>
            </a:r>
          </a:p>
          <a:p>
            <a:pPr>
              <a:buNone/>
            </a:pPr>
            <a:r>
              <a:rPr lang="en-US" dirty="0" smtClean="0"/>
              <a:t>	 had seen the news.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8" name="Picture 2" descr="C:\Users\Pavel\Desktop\15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8680" y="620688"/>
            <a:ext cx="3075973" cy="3096344"/>
          </a:xfrm>
          <a:prstGeom prst="rect">
            <a:avLst/>
          </a:prstGeom>
          <a:noFill/>
        </p:spPr>
      </p:pic>
      <p:pic>
        <p:nvPicPr>
          <p:cNvPr id="29699" name="Picture 3" descr="C:\Users\Pavel\Desktop\Obrázek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3717032"/>
            <a:ext cx="3254297" cy="2776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Pavel\Desktop\Obrázek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340768"/>
            <a:ext cx="2402755" cy="3263635"/>
          </a:xfrm>
          <a:prstGeom prst="rect">
            <a:avLst/>
          </a:prstGeom>
          <a:noFill/>
        </p:spPr>
      </p:pic>
      <p:pic>
        <p:nvPicPr>
          <p:cNvPr id="30723" name="Picture 3" descr="C:\Users\Pavel\Desktop\Obrázek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573016"/>
            <a:ext cx="2905125" cy="3067050"/>
          </a:xfrm>
          <a:prstGeom prst="rect">
            <a:avLst/>
          </a:prstGeom>
          <a:noFill/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2) </a:t>
            </a:r>
            <a:r>
              <a:rPr lang="cs-CZ" u="sng" dirty="0" smtClean="0"/>
              <a:t>u otázek doplňovacích nic nepřidáváme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Bender asked what my name was.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 err="1" smtClean="0"/>
              <a:t>Leela</a:t>
            </a:r>
            <a:r>
              <a:rPr lang="en-US" dirty="0" smtClean="0"/>
              <a:t> asked where he</a:t>
            </a:r>
          </a:p>
          <a:p>
            <a:pPr>
              <a:buNone/>
            </a:pPr>
            <a:r>
              <a:rPr lang="en-US" dirty="0" smtClean="0"/>
              <a:t>	 had gone.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Bender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I </a:t>
            </a:r>
            <a:r>
              <a:rPr lang="cs-CZ" dirty="0" err="1" smtClean="0"/>
              <a:t>worked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err="1" smtClean="0"/>
              <a:t>Professor</a:t>
            </a:r>
            <a:r>
              <a:rPr lang="cs-CZ" dirty="0" smtClean="0"/>
              <a:t> </a:t>
            </a:r>
            <a:r>
              <a:rPr lang="cs-CZ" dirty="0" err="1" smtClean="0"/>
              <a:t>asked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smtClean="0"/>
              <a:t> </a:t>
            </a:r>
            <a:r>
              <a:rPr lang="cs-CZ" dirty="0" smtClean="0"/>
              <a:t>I would do.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6" name="Picture 2" descr="C:\Users\Pavel\Desktop\Obrázek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836712"/>
            <a:ext cx="2732906" cy="2697869"/>
          </a:xfrm>
          <a:prstGeom prst="rect">
            <a:avLst/>
          </a:prstGeom>
          <a:noFill/>
        </p:spPr>
      </p:pic>
      <p:pic>
        <p:nvPicPr>
          <p:cNvPr id="31747" name="Picture 3" descr="C:\Users\Pavel\Desktop\Obrázek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077072"/>
            <a:ext cx="3990297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345</Words>
  <Application>Microsoft Office PowerPoint</Application>
  <PresentationFormat>Předvádění na obrazovce (4:3)</PresentationFormat>
  <Paragraphs>107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Nepřímá řeč - otázky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60</cp:revision>
  <dcterms:created xsi:type="dcterms:W3CDTF">2012-06-29T04:39:45Z</dcterms:created>
  <dcterms:modified xsi:type="dcterms:W3CDTF">2012-08-16T21:25:50Z</dcterms:modified>
</cp:coreProperties>
</file>