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5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://www.e-gramatica.com/download/neprima-rec.pdf" TargetMode="External"/><Relationship Id="rId7" Type="http://schemas.openxmlformats.org/officeDocument/2006/relationships/hyperlink" Target="http://pixabay.com/cs/potraviny-pizza-pl%C3%A1tek-nab%C3%ADdka-s%C3%BDr-23466/" TargetMode="External"/><Relationship Id="rId2" Type="http://schemas.openxmlformats.org/officeDocument/2006/relationships/hyperlink" Target="http://helpforenglish.cz/gramatika/ruzne/neprima-rec/c2006032502-neprima-rec--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ixabay.com/cs/ikona-oblak-obrys-symbol-v%C3%BDkres-37011/" TargetMode="External"/><Relationship Id="rId5" Type="http://schemas.openxmlformats.org/officeDocument/2006/relationships/hyperlink" Target="https://www.google.cz/search?q=bud%C3%ADk&amp;hl=cs&amp;client=firefox-a&amp;hs=0tH&amp;rls=org.mozilla:cs:official&amp;prmd=imvns&amp;tbm=isch&amp;tbo=u&amp;source=univ&amp;sa=X&amp;ei=lXElULjgCeiF4gSU6YGYBA&amp;ved=0CHEQsAQ&amp;biw=1366&amp;bih=624" TargetMode="External"/><Relationship Id="rId4" Type="http://schemas.openxmlformats.org/officeDocument/2006/relationships/hyperlink" Target="https://www.google.cz/search?q=homer&amp;hl=cs&amp;client=firefox-a&amp;hs=w2Z&amp;rls=org.mozilla:cs:official&amp;prmd=imvnsb&amp;tbm=isch&amp;tbo=u&amp;source=univ&amp;sa=X&amp;ei=BoImUKSiNObm4QSphoHYBA&amp;ved=0CF0QsAQ&amp;biw=1150&amp;bih=6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404664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Nepřímá řeč 1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Nepřímá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řeč 1 (indirect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speech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22.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nepřímé řeči a obsahuje uvedení do problematiky nepřímé řeči a časové posuny přítomného a minulého času prostého i průběhového.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„I </a:t>
            </a:r>
            <a:r>
              <a:rPr lang="en-US" u="sng" dirty="0" smtClean="0"/>
              <a:t>got up</a:t>
            </a:r>
            <a:r>
              <a:rPr lang="en-US" dirty="0" smtClean="0"/>
              <a:t> at six“, Homer said.</a:t>
            </a:r>
            <a:br>
              <a:rPr lang="en-US" dirty="0" smtClean="0"/>
            </a:br>
            <a:r>
              <a:rPr lang="en-US" dirty="0" smtClean="0"/>
              <a:t>Homer said he </a:t>
            </a:r>
            <a:r>
              <a:rPr lang="en-US" u="sng" dirty="0" smtClean="0"/>
              <a:t>had got up</a:t>
            </a:r>
            <a:r>
              <a:rPr lang="en-US" dirty="0" smtClean="0"/>
              <a:t> at six. </a:t>
            </a:r>
          </a:p>
          <a:p>
            <a:pPr>
              <a:lnSpc>
                <a:spcPct val="150000"/>
              </a:lnSpc>
            </a:pPr>
            <a:endParaRPr lang="en-US" sz="1400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„I </a:t>
            </a:r>
            <a:r>
              <a:rPr lang="en-US" u="sng" dirty="0" smtClean="0"/>
              <a:t>liked</a:t>
            </a:r>
            <a:r>
              <a:rPr lang="en-US" dirty="0" smtClean="0"/>
              <a:t> pizza“,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Homer said he </a:t>
            </a:r>
            <a:r>
              <a:rPr lang="en-US" u="sng" dirty="0" smtClean="0"/>
              <a:t>had liked</a:t>
            </a:r>
            <a:r>
              <a:rPr lang="en-US" dirty="0" smtClean="0"/>
              <a:t> pizza.</a:t>
            </a:r>
          </a:p>
          <a:p>
            <a:pPr>
              <a:lnSpc>
                <a:spcPct val="150000"/>
              </a:lnSpc>
              <a:buNone/>
            </a:pPr>
            <a:endParaRPr lang="en-US" sz="1400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„I </a:t>
            </a:r>
            <a:r>
              <a:rPr lang="en-US" u="sng" dirty="0" smtClean="0"/>
              <a:t>didn't like</a:t>
            </a:r>
            <a:r>
              <a:rPr lang="en-US" dirty="0" smtClean="0"/>
              <a:t> it“, Homer said.</a:t>
            </a:r>
            <a:br>
              <a:rPr lang="en-US" dirty="0" smtClean="0"/>
            </a:br>
            <a:r>
              <a:rPr lang="en-US" dirty="0" smtClean="0"/>
              <a:t>Homer said he </a:t>
            </a:r>
            <a:r>
              <a:rPr lang="en-US" u="sng" dirty="0" smtClean="0"/>
              <a:t>hadn‘t liked</a:t>
            </a:r>
            <a:r>
              <a:rPr lang="en-US" dirty="0" smtClean="0"/>
              <a:t> it.</a:t>
            </a:r>
          </a:p>
          <a:p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hoto_show" descr="potraviny, pizza, plátek, nabídka, sýr, pepperon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1844824"/>
            <a:ext cx="2490027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cs-CZ" dirty="0" smtClean="0"/>
              <a:t>Z minulého času průběhového na předminulý čas průběhový: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en-US" sz="2800" u="sng" dirty="0" smtClean="0"/>
              <a:t>Examples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„It </a:t>
            </a:r>
            <a:r>
              <a:rPr lang="en-US" sz="2800" u="sng" dirty="0" smtClean="0"/>
              <a:t>was raining</a:t>
            </a:r>
            <a:r>
              <a:rPr lang="en-US" sz="2800" dirty="0" smtClean="0"/>
              <a:t>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Homer said it </a:t>
            </a:r>
            <a:r>
              <a:rPr lang="en-US" sz="2800" u="sng" dirty="0" smtClean="0"/>
              <a:t>had been raining</a:t>
            </a:r>
            <a:r>
              <a:rPr lang="en-US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„They </a:t>
            </a:r>
            <a:r>
              <a:rPr lang="en-US" sz="2800" u="sng" dirty="0" smtClean="0"/>
              <a:t>weren‘t listening</a:t>
            </a:r>
            <a:r>
              <a:rPr lang="en-US" sz="2800" dirty="0" smtClean="0"/>
              <a:t>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Homer said that they </a:t>
            </a:r>
            <a:r>
              <a:rPr lang="en-US" sz="2800" u="sng" dirty="0" smtClean="0"/>
              <a:t>hadn‘t been listening</a:t>
            </a:r>
            <a:r>
              <a:rPr lang="en-US" sz="2800" dirty="0" smtClean="0"/>
              <a:t>.</a:t>
            </a:r>
          </a:p>
          <a:p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Nepřímá řeč bývá v anglickém jazyce uvedena slovesy jako </a:t>
            </a:r>
            <a:r>
              <a:rPr lang="en-US" dirty="0" smtClean="0"/>
              <a:t>say, tell, admit, explain, reply, think, hope</a:t>
            </a:r>
            <a:r>
              <a:rPr lang="cs-CZ" dirty="0" smtClean="0"/>
              <a:t> atd. Po slovesech </a:t>
            </a:r>
            <a:r>
              <a:rPr lang="cs-CZ" dirty="0" err="1" smtClean="0"/>
              <a:t>say</a:t>
            </a:r>
            <a:r>
              <a:rPr lang="cs-CZ" dirty="0" smtClean="0"/>
              <a:t> a tell následuje ve formálním stylu spojka </a:t>
            </a:r>
            <a:r>
              <a:rPr lang="cs-CZ" dirty="0" err="1" smtClean="0"/>
              <a:t>that</a:t>
            </a:r>
            <a:r>
              <a:rPr lang="cs-CZ" dirty="0" smtClean="0"/>
              <a:t>, v neformálním stylu se vypouští. Ostatní slovesa bývají následována spojkou </a:t>
            </a:r>
            <a:r>
              <a:rPr lang="cs-CZ" dirty="0" err="1" smtClean="0"/>
              <a:t>that</a:t>
            </a:r>
            <a:r>
              <a:rPr lang="cs-CZ" dirty="0" smtClean="0"/>
              <a:t>. 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Jedná-li se o stále platnou pravdu, k posunu času v nepřímé řeči nedochází: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en-US" sz="2800" dirty="0" smtClean="0"/>
              <a:t>Examples: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„Asia is the largest continent“,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Homer said that Asia is the largest continent.</a:t>
            </a:r>
          </a:p>
          <a:p>
            <a:pPr>
              <a:lnSpc>
                <a:spcPct val="150000"/>
              </a:lnSpc>
              <a:buNone/>
            </a:pPr>
            <a:endParaRPr lang="en-US" sz="1500" dirty="0" smtClean="0"/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„Columbus discovered America“,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Homer said that Columbus discovered America.</a:t>
            </a:r>
            <a:endParaRPr lang="en-US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u="sng" dirty="0" smtClean="0"/>
              <a:t>SHRNUTÍ</a:t>
            </a:r>
          </a:p>
          <a:p>
            <a:pPr>
              <a:buNone/>
            </a:pPr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683568" y="1772816"/>
          <a:ext cx="7848872" cy="2448270"/>
        </p:xfrm>
        <a:graphic>
          <a:graphicData uri="http://schemas.openxmlformats.org/drawingml/2006/table">
            <a:tbl>
              <a:tblPr/>
              <a:tblGrid>
                <a:gridCol w="3960440"/>
                <a:gridCol w="3888432"/>
              </a:tblGrid>
              <a:tr h="489654">
                <a:tc>
                  <a:txBody>
                    <a:bodyPr/>
                    <a:lstStyle/>
                    <a:p>
                      <a:pPr algn="ctr"/>
                      <a:r>
                        <a:rPr lang="cs-CZ" b="1" baseline="0" dirty="0" smtClean="0">
                          <a:latin typeface="Georgia" pitchFamily="18" charset="0"/>
                        </a:rPr>
                        <a:t>PŘÍMÁ ŘEČ</a:t>
                      </a:r>
                      <a:endParaRPr lang="cs-CZ" b="1" baseline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baseline="0" dirty="0" smtClean="0">
                          <a:latin typeface="Georgia" pitchFamily="18" charset="0"/>
                        </a:rPr>
                        <a:t>NEPŘÍMÁ ŘEČ</a:t>
                      </a:r>
                      <a:endParaRPr lang="cs-CZ" b="1" baseline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Přítomný</a:t>
                      </a:r>
                      <a:r>
                        <a:rPr lang="cs-CZ" baseline="0" dirty="0" smtClean="0">
                          <a:latin typeface="Georgia" pitchFamily="18" charset="0"/>
                        </a:rPr>
                        <a:t> čas prostý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Minulý čas prostý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Přítomný čas průběhový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Minulý čas průběhový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Minulý čas prostý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Předminulý čas prostý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Minulý čas průběhový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Předminulý čas průběhový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Homer-Simp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4372851"/>
            <a:ext cx="2123728" cy="248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Autofit/>
          </a:bodyPr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http://helpforenglish.cz/gramatika/ruzne/neprima-rec/c2006032502-neprima-rec--1.html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http://www.e-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gramatica.com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download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neprima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rec.pdf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https://www.google.cz/search?q=homer&amp;hl=cs&amp;client=firefox-a&amp;hs=w2Z&amp;rls=org.mozilla:cs:official&amp;prmd=imvnsb&amp;tbm=isch&amp;tbo=u&amp;source=univ&amp;sa=X&amp;ei=BoImUKSiNObm4QSphoHYBA&amp;ved=0CF0QsAQ&amp;biw=1150&amp;bih=600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https://www.google.cz/search?q=bud%C3%ADk&amp;hl=cs&amp;client=firefox-a&amp;hs=0tH&amp;rls=org.mozilla:cs:official&amp;prmd=imvns&amp;tbm=isch&amp;tbo=u&amp;source=univ&amp;sa=X&amp;ei=lXElULjgCeiF4gSU6YGYBA&amp;ved=0CHEQsAQ&amp;biw=1366&amp;bih=624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http://pixabay.com/cs/ikona-oblak-obrys-symbol-v%C3%BDkres-37011/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http://pixabay.com/cs/potraviny-pizza-pl%C3%A1tek-nab%C3%ADdka-s%C3%BDr-23466/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u="sng" dirty="0" smtClean="0"/>
              <a:t>Direct </a:t>
            </a:r>
            <a:r>
              <a:rPr lang="cs-CZ" u="sng" dirty="0" err="1" smtClean="0"/>
              <a:t>speech</a:t>
            </a:r>
            <a:r>
              <a:rPr lang="cs-CZ" u="sng" dirty="0" smtClean="0"/>
              <a:t> x indirect </a:t>
            </a:r>
            <a:r>
              <a:rPr lang="cs-CZ" u="sng" dirty="0" err="1" smtClean="0"/>
              <a:t>speech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7"/>
            <a:ext cx="8229600" cy="4585713"/>
          </a:xfrm>
        </p:spPr>
        <p:txBody>
          <a:bodyPr/>
          <a:lstStyle/>
          <a:p>
            <a:r>
              <a:rPr lang="cs-CZ" u="sng" dirty="0" smtClean="0"/>
              <a:t>Direct </a:t>
            </a:r>
            <a:r>
              <a:rPr lang="cs-CZ" u="sng" dirty="0" err="1" smtClean="0"/>
              <a:t>speech</a:t>
            </a:r>
            <a:r>
              <a:rPr lang="cs-CZ" dirty="0" smtClean="0"/>
              <a:t> (přímá řeč)</a:t>
            </a:r>
          </a:p>
          <a:p>
            <a:pPr>
              <a:buFontTx/>
              <a:buChar char="-"/>
            </a:pPr>
            <a:r>
              <a:rPr lang="cs-CZ" sz="2800" dirty="0" smtClean="0"/>
              <a:t>Je uvedena uvozovkami a obvykle doprovázena větou uvozovací, ve které je specifikováno, kdo mluví.</a:t>
            </a:r>
          </a:p>
          <a:p>
            <a:pPr>
              <a:buNone/>
            </a:pPr>
            <a:endParaRPr lang="cs-CZ" sz="2800" dirty="0" smtClean="0"/>
          </a:p>
          <a:p>
            <a:r>
              <a:rPr lang="cs-CZ" u="sng" dirty="0" smtClean="0"/>
              <a:t>Indirect </a:t>
            </a:r>
            <a:r>
              <a:rPr lang="cs-CZ" u="sng" dirty="0" err="1" smtClean="0"/>
              <a:t>speech</a:t>
            </a:r>
            <a:r>
              <a:rPr lang="cs-CZ" dirty="0" smtClean="0"/>
              <a:t> (nepřímá řeč)</a:t>
            </a:r>
          </a:p>
          <a:p>
            <a:pPr>
              <a:buFontTx/>
              <a:buChar char="-"/>
            </a:pPr>
            <a:r>
              <a:rPr lang="cs-CZ" sz="2800" dirty="0" smtClean="0"/>
              <a:t>Není uvedena uvozovkami, převyprávění výroku</a:t>
            </a:r>
          </a:p>
          <a:p>
            <a:pPr>
              <a:buNone/>
            </a:pPr>
            <a:r>
              <a:rPr lang="cs-CZ" sz="2800" dirty="0" smtClean="0"/>
              <a:t>	jiného mluvčího.</a:t>
            </a:r>
            <a:endParaRPr lang="cs-CZ" sz="2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Direct </a:t>
            </a:r>
            <a:r>
              <a:rPr lang="cs-CZ" u="sng" dirty="0" err="1" smtClean="0"/>
              <a:t>speech</a:t>
            </a:r>
            <a:r>
              <a:rPr lang="cs-CZ" u="sng" dirty="0" smtClean="0"/>
              <a:t> x indirect </a:t>
            </a:r>
            <a:r>
              <a:rPr lang="cs-CZ" u="sng" dirty="0" err="1" smtClean="0"/>
              <a:t>speech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Direct </a:t>
            </a:r>
            <a:r>
              <a:rPr lang="cs-CZ" u="sng" dirty="0" err="1" smtClean="0"/>
              <a:t>speech</a:t>
            </a:r>
            <a:r>
              <a:rPr lang="cs-CZ" dirty="0" smtClean="0"/>
              <a:t> (přímá řeč)</a:t>
            </a:r>
          </a:p>
          <a:p>
            <a:pPr>
              <a:buNone/>
            </a:pPr>
            <a:r>
              <a:rPr lang="cs-CZ" dirty="0" smtClean="0"/>
              <a:t>„Mám rád koblihy“, řekl Homer.</a:t>
            </a:r>
          </a:p>
          <a:p>
            <a:pPr>
              <a:buNone/>
            </a:pPr>
            <a:r>
              <a:rPr lang="cs-CZ" dirty="0" smtClean="0"/>
              <a:t>„</a:t>
            </a:r>
            <a:r>
              <a:rPr lang="en-US" dirty="0" smtClean="0"/>
              <a:t>I like donuts“, </a:t>
            </a:r>
            <a:r>
              <a:rPr lang="cs-CZ" dirty="0" smtClean="0"/>
              <a:t>Homer </a:t>
            </a:r>
            <a:r>
              <a:rPr lang="en-US" dirty="0" smtClean="0"/>
              <a:t>said.</a:t>
            </a:r>
          </a:p>
          <a:p>
            <a:pPr>
              <a:buNone/>
            </a:pPr>
            <a:endParaRPr lang="cs-CZ" dirty="0" smtClean="0"/>
          </a:p>
          <a:p>
            <a:r>
              <a:rPr lang="en-US" u="sng" dirty="0" smtClean="0"/>
              <a:t>Indirect speech</a:t>
            </a:r>
            <a:r>
              <a:rPr lang="en-US" dirty="0" smtClean="0"/>
              <a:t> </a:t>
            </a:r>
            <a:r>
              <a:rPr lang="cs-CZ" dirty="0" smtClean="0"/>
              <a:t>(nepřímá řeč)</a:t>
            </a:r>
          </a:p>
          <a:p>
            <a:pPr>
              <a:buNone/>
            </a:pPr>
            <a:r>
              <a:rPr lang="cs-CZ" dirty="0" smtClean="0"/>
              <a:t>Homer řekl, že má rád koblihy.</a:t>
            </a:r>
          </a:p>
          <a:p>
            <a:pPr>
              <a:buNone/>
            </a:pP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en-US" dirty="0" smtClean="0"/>
              <a:t>said that he liked donuts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Pavel\Desktop\Obrázek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268760"/>
            <a:ext cx="3275856" cy="27479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Indirect </a:t>
            </a:r>
            <a:r>
              <a:rPr lang="cs-CZ" u="sng" dirty="0" err="1" smtClean="0"/>
              <a:t>speech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Pokud je uvozovací věta v přítomném čase, čas v nepřímé řeči se nemění.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r>
              <a:rPr lang="en-US" dirty="0" smtClean="0"/>
              <a:t>Example: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„I like donuts“, Homer </a:t>
            </a:r>
            <a:r>
              <a:rPr lang="en-US" u="sng" dirty="0" smtClean="0"/>
              <a:t>says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Homer </a:t>
            </a:r>
            <a:r>
              <a:rPr lang="en-US" u="sng" dirty="0" smtClean="0"/>
              <a:t>says</a:t>
            </a:r>
            <a:r>
              <a:rPr lang="en-US" dirty="0" smtClean="0"/>
              <a:t> that likes donuts.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Indirect </a:t>
            </a:r>
            <a:r>
              <a:rPr lang="cs-CZ" u="sng" dirty="0" err="1" smtClean="0"/>
              <a:t>speech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Pokud je uvozovací věta v minulém čase, dochází v nepřímé řeči v posunu času.</a:t>
            </a:r>
          </a:p>
          <a:p>
            <a:pPr>
              <a:buNone/>
            </a:pPr>
            <a:endParaRPr lang="cs-CZ" sz="28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Example: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„I like donuts“,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Homer said that he liked donuts.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Pavel\Desktop\Obrázek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3356992"/>
            <a:ext cx="2789304" cy="2808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cs-CZ" dirty="0" smtClean="0"/>
              <a:t>Z přítomného času prostého na minulý čas prostý:</a:t>
            </a:r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r>
              <a:rPr lang="en-US" sz="2800" u="sng" dirty="0" smtClean="0"/>
              <a:t>Examples</a:t>
            </a:r>
            <a:r>
              <a:rPr lang="en-US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„I </a:t>
            </a:r>
            <a:r>
              <a:rPr lang="en-US" sz="2800" u="sng" dirty="0" smtClean="0"/>
              <a:t>am</a:t>
            </a:r>
            <a:r>
              <a:rPr lang="en-US" sz="2800" dirty="0" smtClean="0"/>
              <a:t> that at home“,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Homer said he </a:t>
            </a:r>
            <a:r>
              <a:rPr lang="en-US" sz="2800" u="sng" dirty="0" smtClean="0"/>
              <a:t>was</a:t>
            </a:r>
            <a:r>
              <a:rPr lang="en-US" sz="2800" dirty="0" smtClean="0"/>
              <a:t> at home.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„I often </a:t>
            </a:r>
            <a:r>
              <a:rPr lang="en-US" sz="2800" u="sng" dirty="0" smtClean="0"/>
              <a:t>visit</a:t>
            </a:r>
            <a:r>
              <a:rPr lang="en-US" sz="2800" dirty="0" smtClean="0"/>
              <a:t> my father“,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Homer said that he often </a:t>
            </a:r>
            <a:r>
              <a:rPr lang="en-US" sz="2800" u="sng" dirty="0" smtClean="0"/>
              <a:t>visited</a:t>
            </a:r>
            <a:r>
              <a:rPr lang="en-US" sz="2800" dirty="0" smtClean="0"/>
              <a:t> his father.</a:t>
            </a:r>
          </a:p>
          <a:p>
            <a:pPr>
              <a:lnSpc>
                <a:spcPct val="150000"/>
              </a:lnSpc>
              <a:buNone/>
            </a:pP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„I </a:t>
            </a:r>
            <a:r>
              <a:rPr lang="en-US" sz="2800" u="sng" dirty="0" smtClean="0"/>
              <a:t>get up</a:t>
            </a:r>
            <a:r>
              <a:rPr lang="en-US" sz="2800" dirty="0" smtClean="0"/>
              <a:t> at six“, Homer said.</a:t>
            </a:r>
            <a:br>
              <a:rPr lang="en-US" sz="2800" dirty="0" smtClean="0"/>
            </a:br>
            <a:r>
              <a:rPr lang="en-US" sz="2800" dirty="0" smtClean="0"/>
              <a:t>Homer said he </a:t>
            </a:r>
            <a:r>
              <a:rPr lang="en-US" sz="2800" u="sng" dirty="0" smtClean="0"/>
              <a:t>got up</a:t>
            </a:r>
            <a:r>
              <a:rPr lang="en-US" sz="2800" dirty="0" smtClean="0"/>
              <a:t> at six. </a:t>
            </a:r>
          </a:p>
          <a:p>
            <a:pPr>
              <a:lnSpc>
                <a:spcPct val="150000"/>
              </a:lnSpc>
            </a:pP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„I </a:t>
            </a:r>
            <a:r>
              <a:rPr lang="en-US" sz="2800" u="sng" dirty="0" smtClean="0"/>
              <a:t>like</a:t>
            </a:r>
            <a:r>
              <a:rPr lang="en-US" sz="2800" dirty="0" smtClean="0"/>
              <a:t> pizza“,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Homer said he </a:t>
            </a:r>
            <a:r>
              <a:rPr lang="en-US" sz="2800" u="sng" dirty="0" smtClean="0"/>
              <a:t>liked</a:t>
            </a:r>
            <a:r>
              <a:rPr lang="en-US" sz="2800" dirty="0" smtClean="0"/>
              <a:t> pizza.</a:t>
            </a:r>
          </a:p>
          <a:p>
            <a:pPr>
              <a:lnSpc>
                <a:spcPct val="150000"/>
              </a:lnSpc>
              <a:buNone/>
            </a:pP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„I </a:t>
            </a:r>
            <a:r>
              <a:rPr lang="en-US" sz="2800" u="sng" dirty="0" smtClean="0"/>
              <a:t>don't like</a:t>
            </a:r>
            <a:r>
              <a:rPr lang="en-US" sz="2800" dirty="0" smtClean="0"/>
              <a:t> it“, Homer said.</a:t>
            </a:r>
            <a:br>
              <a:rPr lang="en-US" sz="2800" dirty="0" smtClean="0"/>
            </a:br>
            <a:r>
              <a:rPr lang="en-US" sz="2800" dirty="0" smtClean="0"/>
              <a:t>Homer said he </a:t>
            </a:r>
            <a:r>
              <a:rPr lang="en-US" sz="2800" u="sng" dirty="0" smtClean="0"/>
              <a:t>didn't like</a:t>
            </a:r>
            <a:r>
              <a:rPr lang="en-US" sz="2800" dirty="0" smtClean="0"/>
              <a:t> it.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il_fi" descr="7e5a096a-e327-4ce6-b819-294ffd1e01e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052736"/>
            <a:ext cx="1961793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cs-CZ" dirty="0" smtClean="0"/>
              <a:t>Z přítomného času průběhového na minulý čas průběhový: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en-US" sz="2800" u="sng" dirty="0" smtClean="0"/>
              <a:t>Examples</a:t>
            </a:r>
            <a:r>
              <a:rPr lang="en-US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„It </a:t>
            </a:r>
            <a:r>
              <a:rPr lang="en-US" sz="2800" u="sng" dirty="0" smtClean="0"/>
              <a:t>is raining</a:t>
            </a:r>
            <a:r>
              <a:rPr lang="en-US" sz="2800" dirty="0" smtClean="0"/>
              <a:t>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Homer said it </a:t>
            </a:r>
            <a:r>
              <a:rPr lang="en-US" sz="2800" u="sng" dirty="0" smtClean="0"/>
              <a:t>was raining</a:t>
            </a:r>
            <a:r>
              <a:rPr lang="en-US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„They </a:t>
            </a:r>
            <a:r>
              <a:rPr lang="en-US" sz="2800" u="sng" dirty="0" smtClean="0"/>
              <a:t>aren‘t listening</a:t>
            </a:r>
            <a:r>
              <a:rPr lang="en-US" sz="2800" dirty="0" smtClean="0"/>
              <a:t>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Homer said that they </a:t>
            </a:r>
            <a:r>
              <a:rPr lang="en-US" sz="2800" u="sng" dirty="0" smtClean="0"/>
              <a:t>weren‘t listening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hoto_show" descr="ikona, oblak, obrys, symbol, výkres, d&amp;ecaron;ti, slun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2924944"/>
            <a:ext cx="1944216" cy="1657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cs-CZ" dirty="0" smtClean="0"/>
              <a:t>Z minulého času prostého na předminulý čas prostý: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en-US" sz="2800" u="sng" dirty="0" smtClean="0"/>
              <a:t>Examples</a:t>
            </a:r>
            <a:r>
              <a:rPr lang="en-US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„I </a:t>
            </a:r>
            <a:r>
              <a:rPr lang="en-US" sz="2800" u="sng" dirty="0" smtClean="0"/>
              <a:t>was</a:t>
            </a:r>
            <a:r>
              <a:rPr lang="en-US" sz="2800" dirty="0" smtClean="0"/>
              <a:t> at home“,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Homer said he </a:t>
            </a:r>
            <a:r>
              <a:rPr lang="en-US" sz="2800" u="sng" dirty="0" smtClean="0"/>
              <a:t>had been</a:t>
            </a:r>
            <a:r>
              <a:rPr lang="en-US" sz="2800" dirty="0" smtClean="0"/>
              <a:t> at home.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„I often </a:t>
            </a:r>
            <a:r>
              <a:rPr lang="en-US" sz="2800" u="sng" dirty="0" smtClean="0"/>
              <a:t>visited</a:t>
            </a:r>
            <a:r>
              <a:rPr lang="en-US" sz="2800" dirty="0" smtClean="0"/>
              <a:t> my father“, Homer said.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	Homer said that he </a:t>
            </a:r>
            <a:r>
              <a:rPr lang="en-US" sz="2800" u="sng" dirty="0" smtClean="0"/>
              <a:t>had</a:t>
            </a:r>
            <a:r>
              <a:rPr lang="en-US" sz="2800" dirty="0" smtClean="0"/>
              <a:t> often </a:t>
            </a:r>
            <a:r>
              <a:rPr lang="en-US" sz="2800" u="sng" dirty="0" smtClean="0"/>
              <a:t>visited</a:t>
            </a:r>
            <a:r>
              <a:rPr lang="en-US" sz="2800" dirty="0" smtClean="0"/>
              <a:t> his father.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</TotalTime>
  <Words>477</Words>
  <Application>Microsoft Office PowerPoint</Application>
  <PresentationFormat>Předvádění na obrazovce (4:3)</PresentationFormat>
  <Paragraphs>117</Paragraphs>
  <Slides>15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Snímek 1</vt:lpstr>
      <vt:lpstr>Direct speech x indirect speech</vt:lpstr>
      <vt:lpstr>Direct speech x indirect speech</vt:lpstr>
      <vt:lpstr>Indirect speech</vt:lpstr>
      <vt:lpstr>Indirect speech</vt:lpstr>
      <vt:lpstr>Časový posun</vt:lpstr>
      <vt:lpstr>Snímek 7</vt:lpstr>
      <vt:lpstr>Časový posun</vt:lpstr>
      <vt:lpstr>Časový posun</vt:lpstr>
      <vt:lpstr>Snímek 10</vt:lpstr>
      <vt:lpstr>Časový posun</vt:lpstr>
      <vt:lpstr>Snímek 12</vt:lpstr>
      <vt:lpstr>Snímek 13</vt:lpstr>
      <vt:lpstr>Snímek 14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87</cp:revision>
  <dcterms:created xsi:type="dcterms:W3CDTF">2012-06-29T04:39:45Z</dcterms:created>
  <dcterms:modified xsi:type="dcterms:W3CDTF">2012-08-16T19:10:04Z</dcterms:modified>
</cp:coreProperties>
</file>