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6" r:id="rId4"/>
    <p:sldId id="267" r:id="rId5"/>
    <p:sldId id="268" r:id="rId6"/>
    <p:sldId id="275" r:id="rId7"/>
    <p:sldId id="269" r:id="rId8"/>
    <p:sldId id="270" r:id="rId9"/>
    <p:sldId id="271" r:id="rId10"/>
    <p:sldId id="272" r:id="rId11"/>
    <p:sldId id="273" r:id="rId12"/>
    <p:sldId id="25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z/search?q=marge&amp;hl=cs&amp;client=firefox-a&amp;hs=Qy8&amp;rls=org.mozilla:cs:official&amp;prmd=imvns&amp;tbm=isch&amp;tbo=u&amp;source=univ&amp;sa=X&amp;ei=2SEmUO5vx86yBu6lgaAL&amp;ved=0CF0QsAQ&amp;biw=1150&amp;bih=600" TargetMode="External"/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7" Type="http://schemas.openxmlformats.org/officeDocument/2006/relationships/hyperlink" Target="https://www.google.cz/search?q=lisa&amp;hl=cs&amp;client=firefox-a&amp;hs=sKo&amp;rls=org.mozilla:cs:official&amp;prmd=imvnsl&amp;tbm=isch&amp;tbo=u&amp;source=univ&amp;sa=X&amp;ei=RiImUPyqE5HusgbgzYCIBQ&amp;ved=0CGkQsAQ&amp;biw=1150&amp;bih=600" TargetMode="External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flanders&amp;hl=cs&amp;client=firefox-a&amp;hs=N7Z&amp;rls=org.mozilla:cs:official&amp;prmd=imvns&amp;tbm=isch&amp;tbo=u&amp;source=univ&amp;sa=X&amp;ei=GYMmUK7jBs774QTr0YGoCA&amp;ved=0CG8QsAQ&amp;biw=1150&amp;bih=600" TargetMode="External"/><Relationship Id="rId5" Type="http://schemas.openxmlformats.org/officeDocument/2006/relationships/hyperlink" Target="https://www.google.cz/search?q=bart&amp;hl=cs&amp;client=firefox-a&amp;hs=508&amp;rls=org.mozilla:cs:official&amp;prmd=imvns&amp;tbm=isch&amp;tbo=u&amp;source=univ&amp;sa=X&amp;ei=fiImULuSNMnvsgbPq4CoBQ&amp;ved=0CGgQsAQ&amp;biw=1150&amp;bih=600" TargetMode="External"/><Relationship Id="rId4" Type="http://schemas.openxmlformats.org/officeDocument/2006/relationships/hyperlink" Target="https://www.google.cz/search?q=homer&amp;hl=cs&amp;client=firefox-a&amp;hs=w2Z&amp;rls=org.mozilla:cs:official&amp;prmd=imvnsb&amp;tbm=isch&amp;tbo=u&amp;source=univ&amp;sa=X&amp;ei=BoImUKSiNObm4QSphoHYBA&amp;ved=0CF0QsAQ&amp;biw=1150&amp;bih=600" TargetMode="Externa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Nepřímá řeč 3 - cvičení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79463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Nepřímá řeč 3 – cvičení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indirect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speech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nepřímé řeči s modálními slovesy. Úkolem žáků je přímou řeč převést do nepřímé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 Materiál obsahuje i řešení úloh, ve kterém je uvedeno pouze jedno správné řešení, přestože někdy  má úloha více správných řešení.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7. 					</a:t>
            </a:r>
            <a:r>
              <a:rPr lang="cs-CZ" dirty="0" err="1" smtClean="0"/>
              <a:t>Flanders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he </a:t>
            </a:r>
            <a:r>
              <a:rPr lang="cs-CZ" dirty="0" err="1" smtClean="0"/>
              <a:t>would</a:t>
            </a:r>
            <a:r>
              <a:rPr lang="cs-CZ" dirty="0" smtClean="0"/>
              <a:t> do </a:t>
            </a:r>
            <a:r>
              <a:rPr lang="cs-CZ" dirty="0" err="1" smtClean="0"/>
              <a:t>it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					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8. Bart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he </a:t>
            </a:r>
            <a:r>
              <a:rPr lang="cs-CZ" dirty="0" err="1" smtClean="0"/>
              <a:t>could</a:t>
            </a:r>
            <a:r>
              <a:rPr lang="cs-CZ" dirty="0" smtClean="0"/>
              <a:t> run </a:t>
            </a:r>
            <a:r>
              <a:rPr lang="cs-CZ" dirty="0" err="1" smtClean="0"/>
              <a:t>very</a:t>
            </a:r>
            <a:r>
              <a:rPr lang="cs-CZ" dirty="0" smtClean="0"/>
              <a:t> </a:t>
            </a:r>
            <a:r>
              <a:rPr lang="cs-CZ" dirty="0" err="1" smtClean="0"/>
              <a:t>fast</a:t>
            </a:r>
            <a:r>
              <a:rPr lang="cs-CZ" dirty="0" smtClean="0"/>
              <a:t>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Simpsonovi3\Obrázek1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188640"/>
            <a:ext cx="3600400" cy="3271792"/>
          </a:xfrm>
          <a:prstGeom prst="rect">
            <a:avLst/>
          </a:prstGeom>
          <a:noFill/>
        </p:spPr>
      </p:pic>
      <p:pic>
        <p:nvPicPr>
          <p:cNvPr id="5" name="Picture 3" descr="C:\Users\Pavel\Desktop\Simpsonovi3\1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3140968"/>
            <a:ext cx="3960440" cy="3483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9. 					Bart </a:t>
            </a:r>
            <a:r>
              <a:rPr lang="en-US" dirty="0" smtClean="0"/>
              <a:t>replied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	I </a:t>
            </a:r>
            <a:r>
              <a:rPr lang="cs-CZ" dirty="0" err="1" smtClean="0"/>
              <a:t>can</a:t>
            </a:r>
            <a:r>
              <a:rPr lang="cs-CZ" dirty="0" smtClean="0"/>
              <a:t>‘t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seen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					</a:t>
            </a:r>
            <a:r>
              <a:rPr lang="cs-CZ" dirty="0" err="1" smtClean="0"/>
              <a:t>him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10. 					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thought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</a:t>
            </a:r>
            <a:r>
              <a:rPr lang="cs-CZ" dirty="0" err="1" smtClean="0"/>
              <a:t>Flanders</a:t>
            </a:r>
            <a:r>
              <a:rPr lang="cs-CZ" dirty="0" smtClean="0"/>
              <a:t> </a:t>
            </a:r>
            <a:r>
              <a:rPr lang="cs-CZ" dirty="0" err="1" smtClean="0"/>
              <a:t>might</a:t>
            </a:r>
            <a:r>
              <a:rPr lang="cs-CZ" dirty="0" smtClean="0"/>
              <a:t> </a:t>
            </a:r>
            <a:r>
              <a:rPr lang="cs-CZ" dirty="0" err="1" smtClean="0"/>
              <a:t>come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					</a:t>
            </a:r>
            <a:r>
              <a:rPr lang="cs-CZ" dirty="0" err="1" smtClean="0"/>
              <a:t>and</a:t>
            </a:r>
            <a:r>
              <a:rPr lang="cs-CZ" dirty="0" smtClean="0"/>
              <a:t> help </a:t>
            </a:r>
            <a:r>
              <a:rPr lang="cs-CZ" dirty="0" err="1" smtClean="0"/>
              <a:t>him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Simpsonovi3\Obrázek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548680"/>
            <a:ext cx="3960440" cy="2794778"/>
          </a:xfrm>
          <a:prstGeom prst="rect">
            <a:avLst/>
          </a:prstGeom>
          <a:noFill/>
        </p:spPr>
      </p:pic>
      <p:pic>
        <p:nvPicPr>
          <p:cNvPr id="5" name="Picture 2" descr="C:\Users\Pavel\Desktop\Simpsonovi3\9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3573016"/>
            <a:ext cx="3672408" cy="28936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kumimoji="0" lang="cs-CZ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1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1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https://www.google.cz/search?q=homer&amp;hl=cs&amp;client=firefox-a&amp;hs=w2Z&amp;rls=org.mozilla:cs:official&amp;prmd=imvnsb&amp;tbm=isch&amp;tbo=u&amp;source=univ&amp;sa=X&amp;ei=BoImUKSiNObm4QSphoHYBA&amp;ved=0CF0QsAQ&amp;biw=1150&amp;bih=600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(obr. 1, 5, 10)</a:t>
            </a:r>
          </a:p>
          <a:p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https://www.google.cz/search?q=bart&amp;hl=cs&amp;client=firefox-a&amp;hs=508&amp;rls=org.mozilla:cs:official&amp;prmd=imvns&amp;tbm=isch&amp;tbo=u&amp;source=univ&amp;sa=X&amp;ei=fiImULuSNMnvsgbPq4CoBQ&amp;ved=0CGgQsAQ&amp;biw=1150&amp;bih=600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(obr. 2, 8, 9)</a:t>
            </a:r>
          </a:p>
          <a:p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https://www.google.cz/search?q=flanders&amp;hl=cs&amp;client=firefox-a&amp;hs=N7Z&amp;rls=org.mozilla:cs:official&amp;prmd=imvns&amp;tbm=isch&amp;tbo=u&amp;source=univ&amp;sa=X&amp;ei=GYMmUK7jBs774QTr0YGoCA&amp;ved=0CG8QsAQ&amp;biw=1150&amp;bih=600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(obr. 3, 7)</a:t>
            </a:r>
          </a:p>
          <a:p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https://www.google.cz/search?q=lisa&amp;hl=cs&amp;client=firefox-a&amp;hs=sKo&amp;rls=org.mozilla:cs:official&amp;prmd=imvnsl&amp;tbm=isch&amp;tbo=u&amp;source=univ&amp;sa=X&amp;ei=RiImUPyqE5HusgbgzYCIBQ&amp;ved=0CGkQsAQ&amp;biw=1150&amp;bih=600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(obr. 4)</a:t>
            </a:r>
          </a:p>
          <a:p>
            <a:r>
              <a:rPr lang="cs-CZ" sz="2100" u="sng" dirty="0" smtClean="0">
                <a:latin typeface="Times New Roman" pitchFamily="18" charset="0"/>
                <a:cs typeface="Times New Roman" pitchFamily="18" charset="0"/>
                <a:hlinkClick r:id="rId8"/>
              </a:rPr>
              <a:t>https://www.google.cz/search?q=marge&amp;hl=cs&amp;client=firefox-a&amp;hs=Qy8&amp;rls=org.mozilla:cs:official&amp;prmd=imvns&amp;tbm=isch&amp;tbo=u&amp;source=univ&amp;sa=X&amp;ei=2SEmUO5vx86yBu6lgaAL&amp;ved=0CF0QsAQ&amp;biw=1150&amp;bih=600</a:t>
            </a:r>
            <a:r>
              <a:rPr lang="cs-CZ" sz="2100" dirty="0" smtClean="0">
                <a:latin typeface="Times New Roman" pitchFamily="18" charset="0"/>
                <a:cs typeface="Times New Roman" pitchFamily="18" charset="0"/>
              </a:rPr>
              <a:t> (obr. 6)</a:t>
            </a:r>
            <a:endParaRPr kumimoji="0" lang="cs-CZ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Write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sentences</a:t>
            </a:r>
            <a:r>
              <a:rPr lang="cs-CZ" u="sng" dirty="0" smtClean="0"/>
              <a:t> in </a:t>
            </a:r>
            <a:r>
              <a:rPr lang="cs-CZ" u="sng" dirty="0" err="1" smtClean="0"/>
              <a:t>indirect</a:t>
            </a:r>
            <a:r>
              <a:rPr lang="cs-CZ" u="sng" dirty="0" smtClean="0"/>
              <a:t> </a:t>
            </a:r>
            <a:r>
              <a:rPr lang="cs-CZ" u="sng" dirty="0" err="1" smtClean="0"/>
              <a:t>speech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3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1. 					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	I </a:t>
            </a:r>
            <a:r>
              <a:rPr lang="cs-CZ" dirty="0" err="1" smtClean="0"/>
              <a:t>couldn</a:t>
            </a:r>
            <a:r>
              <a:rPr lang="cs-CZ" dirty="0" smtClean="0"/>
              <a:t>‘t do </a:t>
            </a:r>
            <a:r>
              <a:rPr lang="cs-CZ" dirty="0" err="1" smtClean="0"/>
              <a:t>it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2. 					Bart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88640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C:\Users\Pavel\Desktop\Simpsonovi3\Obrázek9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268760"/>
            <a:ext cx="3384376" cy="2711151"/>
          </a:xfrm>
          <a:prstGeom prst="rect">
            <a:avLst/>
          </a:prstGeom>
          <a:noFill/>
        </p:spPr>
      </p:pic>
      <p:pic>
        <p:nvPicPr>
          <p:cNvPr id="7" name="Picture 4" descr="C:\Users\Pavel\Desktop\Simpsonovi3\1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4129931"/>
            <a:ext cx="3384376" cy="24844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3. 					</a:t>
            </a:r>
            <a:r>
              <a:rPr lang="cs-CZ" dirty="0" err="1" smtClean="0"/>
              <a:t>Flanders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4.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admitted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 descr="C:\Users\Pavel\Desktop\Simpsonovi3\Obrázek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92810" y="3573016"/>
            <a:ext cx="4011874" cy="2664296"/>
          </a:xfrm>
          <a:prstGeom prst="rect">
            <a:avLst/>
          </a:prstGeom>
          <a:noFill/>
        </p:spPr>
      </p:pic>
      <p:pic>
        <p:nvPicPr>
          <p:cNvPr id="8" name="Picture 3" descr="C:\Users\Pavel\Desktop\Simpsonovi3\Obrázek1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404664"/>
            <a:ext cx="3853402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5.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admitted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</a:p>
          <a:p>
            <a:pPr>
              <a:buNone/>
            </a:pPr>
            <a:r>
              <a:rPr lang="cs-CZ" dirty="0" smtClean="0"/>
              <a:t>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6. 					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 descr="C:\Users\Pavel\Desktop\Simpsonovi3\Obrázek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5" y="3501008"/>
            <a:ext cx="3763912" cy="3024336"/>
          </a:xfrm>
          <a:prstGeom prst="rect">
            <a:avLst/>
          </a:prstGeom>
          <a:noFill/>
        </p:spPr>
      </p:pic>
      <p:pic>
        <p:nvPicPr>
          <p:cNvPr id="2052" name="Picture 4" descr="C:\Users\Pavel\Desktop\Simpsonovi3\Obrázek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620688"/>
            <a:ext cx="3724900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7. 					</a:t>
            </a:r>
            <a:r>
              <a:rPr lang="cs-CZ" dirty="0" err="1" smtClean="0"/>
              <a:t>Flanders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8. Bart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</a:p>
          <a:p>
            <a:pPr>
              <a:buNone/>
            </a:pPr>
            <a:r>
              <a:rPr lang="cs-CZ" dirty="0" smtClean="0"/>
              <a:t>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C:\Users\Pavel\Desktop\Simpsonovi3\Obrázek1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188640"/>
            <a:ext cx="3600400" cy="3271792"/>
          </a:xfrm>
          <a:prstGeom prst="rect">
            <a:avLst/>
          </a:prstGeom>
          <a:noFill/>
        </p:spPr>
      </p:pic>
      <p:pic>
        <p:nvPicPr>
          <p:cNvPr id="7" name="Picture 3" descr="C:\Users\Pavel\Desktop\Simpsonovi3\1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3140968"/>
            <a:ext cx="3960440" cy="3483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9. 					Bart </a:t>
            </a:r>
            <a:r>
              <a:rPr lang="cs-CZ" dirty="0" err="1" smtClean="0"/>
              <a:t>replied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10. 					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thought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C:\Users\Pavel\Desktop\Simpsonovi3\9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3573016"/>
            <a:ext cx="3672408" cy="2893665"/>
          </a:xfrm>
          <a:prstGeom prst="rect">
            <a:avLst/>
          </a:prstGeom>
          <a:noFill/>
        </p:spPr>
      </p:pic>
      <p:pic>
        <p:nvPicPr>
          <p:cNvPr id="9" name="Picture 2" descr="C:\Users\Pavel\Desktop\Simpsonovi3\Obrázek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548680"/>
            <a:ext cx="3960440" cy="27947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6583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3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1. 					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	I </a:t>
            </a:r>
            <a:r>
              <a:rPr lang="cs-CZ" dirty="0" err="1" smtClean="0"/>
              <a:t>couldn</a:t>
            </a:r>
            <a:r>
              <a:rPr lang="cs-CZ" dirty="0" smtClean="0"/>
              <a:t>‘t do </a:t>
            </a:r>
            <a:r>
              <a:rPr lang="cs-CZ" dirty="0" err="1" smtClean="0"/>
              <a:t>it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2. 					Bart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	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					more. 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Zástupný symbol pro obsah 4" descr="http://www.showmesomemoney.com/wp-content/uploads/2012/06/lightbulb.gif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60648"/>
            <a:ext cx="79208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C:\Users\Pavel\Desktop\Simpsonovi3\Obrázek9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268760"/>
            <a:ext cx="3384376" cy="2711151"/>
          </a:xfrm>
          <a:prstGeom prst="rect">
            <a:avLst/>
          </a:prstGeom>
          <a:noFill/>
        </p:spPr>
      </p:pic>
      <p:pic>
        <p:nvPicPr>
          <p:cNvPr id="7" name="Picture 4" descr="C:\Users\Pavel\Desktop\Simpsonovi3\1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4129931"/>
            <a:ext cx="3384376" cy="24844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3. 					</a:t>
            </a:r>
            <a:r>
              <a:rPr lang="cs-CZ" dirty="0" err="1" smtClean="0"/>
              <a:t>Flanders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he </a:t>
            </a:r>
            <a:r>
              <a:rPr lang="cs-CZ" dirty="0" err="1" smtClean="0"/>
              <a:t>must</a:t>
            </a:r>
            <a:r>
              <a:rPr lang="cs-CZ" dirty="0" smtClean="0"/>
              <a:t>/had to</a:t>
            </a:r>
          </a:p>
          <a:p>
            <a:pPr>
              <a:buNone/>
            </a:pPr>
            <a:r>
              <a:rPr lang="cs-CZ" dirty="0" smtClean="0"/>
              <a:t>						go to </a:t>
            </a:r>
            <a:r>
              <a:rPr lang="cs-CZ" dirty="0" err="1" smtClean="0"/>
              <a:t>church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4.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admitted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needn</a:t>
            </a:r>
            <a:r>
              <a:rPr lang="cs-CZ" dirty="0" smtClean="0"/>
              <a:t>‘t </a:t>
            </a:r>
            <a:r>
              <a:rPr lang="cs-CZ" dirty="0" err="1" smtClean="0"/>
              <a:t>have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cs-CZ" dirty="0" err="1" smtClean="0"/>
              <a:t>studied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 descr="C:\Users\Pavel\Desktop\Simpsonovi3\Obrázek1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04664"/>
            <a:ext cx="3853402" cy="3240360"/>
          </a:xfrm>
          <a:prstGeom prst="rect">
            <a:avLst/>
          </a:prstGeom>
          <a:noFill/>
        </p:spPr>
      </p:pic>
      <p:pic>
        <p:nvPicPr>
          <p:cNvPr id="12" name="Picture 5" descr="C:\Users\Pavel\Desktop\Simpsonovi3\Obrázek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92810" y="3573016"/>
            <a:ext cx="4011874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5.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admitted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he </a:t>
            </a:r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err="1" smtClean="0"/>
              <a:t>helped</a:t>
            </a:r>
            <a:r>
              <a:rPr lang="cs-CZ" dirty="0" smtClean="0"/>
              <a:t> her.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6. 					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						I </a:t>
            </a:r>
            <a:r>
              <a:rPr lang="cs-CZ" dirty="0" err="1" smtClean="0"/>
              <a:t>must</a:t>
            </a:r>
            <a:r>
              <a:rPr lang="cs-CZ" dirty="0" smtClean="0"/>
              <a:t>/had to tell</a:t>
            </a:r>
          </a:p>
          <a:p>
            <a:pPr>
              <a:buNone/>
            </a:pPr>
            <a:r>
              <a:rPr lang="cs-CZ" dirty="0" smtClean="0"/>
              <a:t>						her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 descr="C:\Users\Pavel\Desktop\Simpsonovi3\Obrázek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620688"/>
            <a:ext cx="3724900" cy="2952328"/>
          </a:xfrm>
          <a:prstGeom prst="rect">
            <a:avLst/>
          </a:prstGeom>
          <a:noFill/>
        </p:spPr>
      </p:pic>
      <p:pic>
        <p:nvPicPr>
          <p:cNvPr id="5" name="Picture 3" descr="C:\Users\Pavel\Desktop\Simpsonovi3\Obrázek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5" y="3501008"/>
            <a:ext cx="3763912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127</Words>
  <Application>Microsoft Office PowerPoint</Application>
  <PresentationFormat>Předvádění na obrazovce (4:3)</PresentationFormat>
  <Paragraphs>108</Paragraphs>
  <Slides>12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59</cp:revision>
  <dcterms:created xsi:type="dcterms:W3CDTF">2012-06-29T04:39:45Z</dcterms:created>
  <dcterms:modified xsi:type="dcterms:W3CDTF">2012-08-12T08:06:34Z</dcterms:modified>
</cp:coreProperties>
</file>