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4" r:id="rId8"/>
    <p:sldId id="263" r:id="rId9"/>
    <p:sldId id="265" r:id="rId10"/>
    <p:sldId id="258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16.8.2012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16.8.2012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-gramatica.com/download/neprima-rec.pdf" TargetMode="External"/><Relationship Id="rId2" Type="http://schemas.openxmlformats.org/officeDocument/2006/relationships/hyperlink" Target="http://helpforenglish.cz/gramatika/ruzne/neprima-rec/c2006032502-neprima-rec--1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www.google.cz/search?q=bart&amp;hl=cs&amp;client=firefox-a&amp;hs=508&amp;rls=org.mozilla:cs:official&amp;prmd=imvns&amp;tbm=isch&amp;tbo=u&amp;source=univ&amp;sa=X&amp;ei=fiImULuSNMnvsgbPq4CoBQ&amp;ved=0CGgQsAQ&amp;biw=1150&amp;bih=600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28600" y="228600"/>
            <a:ext cx="6705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cs-CZ" sz="3600" smtClean="0">
                <a:latin typeface="Calibri" pitchFamily="34" charset="0"/>
              </a:rPr>
              <a:t>Nepřímá řeč 3</a:t>
            </a:r>
            <a:endParaRPr lang="cs-CZ" sz="3600" dirty="0">
              <a:latin typeface="Calibri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500166" y="1785926"/>
          <a:ext cx="6497638" cy="215455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CZ.1.07/1.5.00/34.0465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Jazykové vzdělávání a komunikace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Gramatika</a:t>
                      </a: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Nepřímá řeč 3 (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indirect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speech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 </a:t>
                      </a: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čtvrtý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Mgr. Petra Klimešová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24. </a:t>
                      </a: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7. 2012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Materiál slouží jako podpora při výkladu nepřímé řeči. Obsahuje časové posuny modálních sloves.</a:t>
                      </a: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50000"/>
              </a:lnSpc>
            </a:pP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pPr>
              <a:lnSpc>
                <a:spcPct val="150000"/>
              </a:lnSpc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http://helpforenglish.cz/gramatika/ruzne/neprima-rec/c2006032502-neprima-rec--1.html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http://www.e-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gramatica.com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download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neprima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rec.pdf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cs-CZ" sz="2000" u="sng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https://www.google.cz/search?q=bart&amp;hl=cs&amp;client=firefox-a&amp;hs=508&amp;rls=org.mozilla:cs:official&amp;prmd=imvns&amp;tbm=isch&amp;tbo=u&amp;source=univ&amp;sa=X&amp;ei=fiImULuSNMnvsgbPq4CoBQ&amp;ved=0CGgQsAQ&amp;biw=1150&amp;bih=600</a:t>
            </a: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52128"/>
          </a:xfrm>
        </p:spPr>
        <p:txBody>
          <a:bodyPr/>
          <a:lstStyle/>
          <a:p>
            <a:r>
              <a:rPr lang="cs-CZ" u="sng" dirty="0" smtClean="0"/>
              <a:t>Časový posun modálních sloves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5"/>
            <a:ext cx="8229600" cy="4801736"/>
          </a:xfrm>
        </p:spPr>
        <p:txBody>
          <a:bodyPr>
            <a:normAutofit/>
          </a:bodyPr>
          <a:lstStyle/>
          <a:p>
            <a:r>
              <a:rPr lang="cs-CZ" dirty="0" smtClean="0"/>
              <a:t>Modální sloveso „</a:t>
            </a:r>
            <a:r>
              <a:rPr lang="cs-CZ" dirty="0" err="1" smtClean="0"/>
              <a:t>can</a:t>
            </a:r>
            <a:r>
              <a:rPr lang="cs-CZ" dirty="0" smtClean="0"/>
              <a:t>“ se mění na „</a:t>
            </a:r>
            <a:r>
              <a:rPr lang="cs-CZ" dirty="0" err="1" smtClean="0"/>
              <a:t>could</a:t>
            </a:r>
            <a:r>
              <a:rPr lang="cs-CZ" dirty="0" smtClean="0"/>
              <a:t>“:</a:t>
            </a:r>
          </a:p>
          <a:p>
            <a:pPr>
              <a:buNone/>
            </a:pPr>
            <a:endParaRPr lang="cs-CZ" sz="1400" dirty="0" smtClean="0"/>
          </a:p>
          <a:p>
            <a:pPr>
              <a:buNone/>
            </a:pPr>
            <a:r>
              <a:rPr lang="cs-CZ" sz="2800" u="sng" dirty="0" smtClean="0"/>
              <a:t>Examples</a:t>
            </a:r>
            <a:r>
              <a:rPr lang="cs-CZ" sz="2800" dirty="0" smtClean="0"/>
              <a:t>:</a:t>
            </a:r>
          </a:p>
          <a:p>
            <a:pPr>
              <a:lnSpc>
                <a:spcPct val="150000"/>
              </a:lnSpc>
            </a:pPr>
            <a:r>
              <a:rPr lang="cs-CZ" sz="2800" dirty="0" smtClean="0"/>
              <a:t>„I </a:t>
            </a:r>
            <a:r>
              <a:rPr lang="cs-CZ" sz="2800" u="sng" dirty="0" err="1" smtClean="0"/>
              <a:t>can</a:t>
            </a:r>
            <a:r>
              <a:rPr lang="cs-CZ" sz="2800" dirty="0" smtClean="0"/>
              <a:t> ski </a:t>
            </a:r>
            <a:r>
              <a:rPr lang="cs-CZ" sz="2800" dirty="0" err="1" smtClean="0"/>
              <a:t>quite</a:t>
            </a:r>
            <a:r>
              <a:rPr lang="cs-CZ" sz="2800" dirty="0" smtClean="0"/>
              <a:t> </a:t>
            </a:r>
            <a:r>
              <a:rPr lang="cs-CZ" sz="2800" dirty="0" err="1" smtClean="0"/>
              <a:t>well</a:t>
            </a:r>
            <a:r>
              <a:rPr lang="cs-CZ" sz="2800" dirty="0" smtClean="0"/>
              <a:t>“, </a:t>
            </a:r>
            <a:r>
              <a:rPr lang="cs-CZ" sz="2800" dirty="0" err="1" smtClean="0"/>
              <a:t>Bart</a:t>
            </a:r>
            <a:r>
              <a:rPr lang="cs-CZ" sz="2800" dirty="0" smtClean="0"/>
              <a:t> </a:t>
            </a:r>
            <a:r>
              <a:rPr lang="cs-CZ" sz="2800" dirty="0" err="1" smtClean="0"/>
              <a:t>said</a:t>
            </a:r>
            <a:r>
              <a:rPr lang="cs-CZ" sz="28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	</a:t>
            </a:r>
            <a:r>
              <a:rPr lang="cs-CZ" sz="2800" dirty="0" err="1" smtClean="0"/>
              <a:t>Bart</a:t>
            </a:r>
            <a:r>
              <a:rPr lang="cs-CZ" sz="2800" dirty="0" smtClean="0"/>
              <a:t> </a:t>
            </a:r>
            <a:r>
              <a:rPr lang="cs-CZ" sz="2800" dirty="0" err="1" smtClean="0"/>
              <a:t>said</a:t>
            </a:r>
            <a:r>
              <a:rPr lang="cs-CZ" sz="2800" dirty="0" smtClean="0"/>
              <a:t> he </a:t>
            </a:r>
            <a:r>
              <a:rPr lang="cs-CZ" sz="2800" u="sng" dirty="0" err="1" smtClean="0"/>
              <a:t>could</a:t>
            </a:r>
            <a:r>
              <a:rPr lang="cs-CZ" sz="2800" dirty="0" smtClean="0"/>
              <a:t> ski </a:t>
            </a:r>
            <a:r>
              <a:rPr lang="cs-CZ" sz="2800" dirty="0" err="1" smtClean="0"/>
              <a:t>quite</a:t>
            </a:r>
            <a:r>
              <a:rPr lang="cs-CZ" sz="2800" dirty="0" smtClean="0"/>
              <a:t> </a:t>
            </a:r>
            <a:r>
              <a:rPr lang="cs-CZ" sz="2800" dirty="0" err="1" smtClean="0"/>
              <a:t>well</a:t>
            </a:r>
            <a:r>
              <a:rPr lang="cs-CZ" sz="28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cs-CZ" sz="2800" dirty="0" smtClean="0"/>
              <a:t>„She </a:t>
            </a:r>
            <a:r>
              <a:rPr lang="cs-CZ" sz="2800" u="sng" dirty="0" err="1" smtClean="0"/>
              <a:t>can</a:t>
            </a:r>
            <a:r>
              <a:rPr lang="cs-CZ" sz="2800" u="sng" dirty="0" smtClean="0"/>
              <a:t>‘t</a:t>
            </a:r>
            <a:r>
              <a:rPr lang="cs-CZ" sz="2800" dirty="0" smtClean="0"/>
              <a:t> do </a:t>
            </a:r>
            <a:r>
              <a:rPr lang="cs-CZ" sz="2800" dirty="0" err="1" smtClean="0"/>
              <a:t>it</a:t>
            </a:r>
            <a:r>
              <a:rPr lang="cs-CZ" sz="2800" dirty="0" smtClean="0"/>
              <a:t>“, </a:t>
            </a:r>
            <a:r>
              <a:rPr lang="cs-CZ" sz="2800" dirty="0" err="1" smtClean="0"/>
              <a:t>Bart</a:t>
            </a:r>
            <a:r>
              <a:rPr lang="cs-CZ" sz="2800" dirty="0" smtClean="0"/>
              <a:t> </a:t>
            </a:r>
            <a:r>
              <a:rPr lang="cs-CZ" sz="2800" dirty="0" err="1" smtClean="0"/>
              <a:t>said</a:t>
            </a:r>
            <a:r>
              <a:rPr lang="cs-CZ" sz="28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	</a:t>
            </a:r>
            <a:r>
              <a:rPr lang="cs-CZ" sz="2800" dirty="0" err="1" smtClean="0"/>
              <a:t>Bart</a:t>
            </a:r>
            <a:r>
              <a:rPr lang="cs-CZ" sz="2800" dirty="0" smtClean="0"/>
              <a:t> </a:t>
            </a:r>
            <a:r>
              <a:rPr lang="cs-CZ" sz="2800" dirty="0" err="1" smtClean="0"/>
              <a:t>said</a:t>
            </a:r>
            <a:r>
              <a:rPr lang="cs-CZ" sz="2800" dirty="0" smtClean="0"/>
              <a:t> </a:t>
            </a:r>
            <a:r>
              <a:rPr lang="cs-CZ" sz="2800" dirty="0" err="1" smtClean="0"/>
              <a:t>that</a:t>
            </a:r>
            <a:r>
              <a:rPr lang="cs-CZ" sz="2800" dirty="0" smtClean="0"/>
              <a:t> she </a:t>
            </a:r>
            <a:r>
              <a:rPr lang="cs-CZ" sz="2800" u="sng" dirty="0" err="1" smtClean="0"/>
              <a:t>couldn</a:t>
            </a:r>
            <a:r>
              <a:rPr lang="cs-CZ" sz="2800" u="sng" dirty="0" smtClean="0"/>
              <a:t>‘t</a:t>
            </a:r>
            <a:r>
              <a:rPr lang="cs-CZ" sz="2800" dirty="0" smtClean="0"/>
              <a:t> do </a:t>
            </a:r>
            <a:r>
              <a:rPr lang="cs-CZ" sz="2800" dirty="0" err="1" smtClean="0"/>
              <a:t>it</a:t>
            </a:r>
            <a:r>
              <a:rPr lang="cs-CZ" sz="2800" dirty="0" smtClean="0"/>
              <a:t>.</a:t>
            </a:r>
            <a:endParaRPr lang="cs-CZ" sz="28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il_fi" descr="200px-Bart_Simpso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56176" y="2708920"/>
            <a:ext cx="2664296" cy="3985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Časový posun modálních sloves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/>
          <a:lstStyle/>
          <a:p>
            <a:r>
              <a:rPr lang="cs-CZ" dirty="0" smtClean="0"/>
              <a:t>Modální sloveso „</a:t>
            </a:r>
            <a:r>
              <a:rPr lang="cs-CZ" dirty="0" err="1" smtClean="0"/>
              <a:t>may</a:t>
            </a:r>
            <a:r>
              <a:rPr lang="cs-CZ" dirty="0" smtClean="0"/>
              <a:t>“ se mění na „</a:t>
            </a:r>
            <a:r>
              <a:rPr lang="cs-CZ" dirty="0" err="1" smtClean="0"/>
              <a:t>might</a:t>
            </a:r>
            <a:r>
              <a:rPr lang="cs-CZ" dirty="0" smtClean="0"/>
              <a:t>“:</a:t>
            </a:r>
          </a:p>
          <a:p>
            <a:pPr>
              <a:buNone/>
            </a:pPr>
            <a:endParaRPr lang="cs-CZ" sz="1600" dirty="0" smtClean="0"/>
          </a:p>
          <a:p>
            <a:pPr>
              <a:buNone/>
            </a:pPr>
            <a:endParaRPr lang="cs-CZ" sz="1600" dirty="0" smtClean="0"/>
          </a:p>
          <a:p>
            <a:pPr>
              <a:buNone/>
            </a:pPr>
            <a:r>
              <a:rPr lang="cs-CZ" sz="2800" u="sng" dirty="0" err="1" smtClean="0"/>
              <a:t>Example</a:t>
            </a:r>
            <a:r>
              <a:rPr lang="cs-CZ" sz="2800" dirty="0" smtClean="0"/>
              <a:t>:</a:t>
            </a:r>
          </a:p>
          <a:p>
            <a:pPr>
              <a:lnSpc>
                <a:spcPct val="150000"/>
              </a:lnSpc>
            </a:pPr>
            <a:r>
              <a:rPr lang="cs-CZ" sz="2800" dirty="0" smtClean="0"/>
              <a:t>„I </a:t>
            </a:r>
            <a:r>
              <a:rPr lang="cs-CZ" sz="2800" u="sng" dirty="0" err="1" smtClean="0"/>
              <a:t>may</a:t>
            </a:r>
            <a:r>
              <a:rPr lang="cs-CZ" sz="2800" dirty="0" smtClean="0"/>
              <a:t> do </a:t>
            </a:r>
            <a:r>
              <a:rPr lang="cs-CZ" sz="2800" dirty="0" err="1" smtClean="0"/>
              <a:t>it</a:t>
            </a:r>
            <a:r>
              <a:rPr lang="cs-CZ" sz="2800" dirty="0" smtClean="0"/>
              <a:t>“, </a:t>
            </a:r>
            <a:r>
              <a:rPr lang="cs-CZ" sz="2800" dirty="0" err="1" smtClean="0"/>
              <a:t>Bart</a:t>
            </a:r>
            <a:r>
              <a:rPr lang="cs-CZ" sz="2800" dirty="0" smtClean="0"/>
              <a:t> </a:t>
            </a:r>
            <a:r>
              <a:rPr lang="cs-CZ" sz="2800" dirty="0" err="1" smtClean="0"/>
              <a:t>said</a:t>
            </a:r>
            <a:r>
              <a:rPr lang="cs-CZ" sz="28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	</a:t>
            </a:r>
            <a:r>
              <a:rPr lang="cs-CZ" sz="2800" dirty="0" err="1" smtClean="0"/>
              <a:t>Bart</a:t>
            </a:r>
            <a:r>
              <a:rPr lang="cs-CZ" sz="2800" dirty="0" smtClean="0"/>
              <a:t> </a:t>
            </a:r>
            <a:r>
              <a:rPr lang="cs-CZ" sz="2800" dirty="0" err="1" smtClean="0"/>
              <a:t>said</a:t>
            </a:r>
            <a:r>
              <a:rPr lang="cs-CZ" sz="2800" dirty="0" smtClean="0"/>
              <a:t> he </a:t>
            </a:r>
            <a:r>
              <a:rPr lang="cs-CZ" sz="2800" u="sng" dirty="0" err="1" smtClean="0"/>
              <a:t>might</a:t>
            </a:r>
            <a:r>
              <a:rPr lang="cs-CZ" sz="2800" dirty="0" smtClean="0"/>
              <a:t> do </a:t>
            </a:r>
            <a:r>
              <a:rPr lang="cs-CZ" sz="2800" dirty="0" err="1" smtClean="0"/>
              <a:t>it</a:t>
            </a:r>
            <a:r>
              <a:rPr lang="cs-CZ" sz="2800" dirty="0" smtClean="0"/>
              <a:t>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il_fi" descr="2453ca8570_77650557_o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2636912"/>
            <a:ext cx="3384376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Časový posun modálních sloves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/>
          <a:lstStyle/>
          <a:p>
            <a:r>
              <a:rPr lang="cs-CZ" dirty="0" smtClean="0"/>
              <a:t>Modální sloveso „</a:t>
            </a:r>
            <a:r>
              <a:rPr lang="cs-CZ" dirty="0" err="1" smtClean="0"/>
              <a:t>shall</a:t>
            </a:r>
            <a:r>
              <a:rPr lang="cs-CZ" dirty="0" smtClean="0"/>
              <a:t>“ se obvykle mění na „would“:</a:t>
            </a:r>
          </a:p>
          <a:p>
            <a:pPr>
              <a:buNone/>
            </a:pPr>
            <a:endParaRPr lang="cs-CZ" sz="1800" dirty="0" smtClean="0"/>
          </a:p>
          <a:p>
            <a:pPr>
              <a:buNone/>
            </a:pPr>
            <a:endParaRPr lang="cs-CZ" sz="1800" dirty="0" smtClean="0"/>
          </a:p>
          <a:p>
            <a:pPr>
              <a:buNone/>
            </a:pPr>
            <a:r>
              <a:rPr lang="cs-CZ" sz="2800" u="sng" dirty="0" err="1" smtClean="0"/>
              <a:t>Example</a:t>
            </a:r>
            <a:r>
              <a:rPr lang="cs-CZ" sz="2800" dirty="0" smtClean="0"/>
              <a:t>:</a:t>
            </a:r>
          </a:p>
          <a:p>
            <a:pPr>
              <a:lnSpc>
                <a:spcPct val="150000"/>
              </a:lnSpc>
            </a:pPr>
            <a:r>
              <a:rPr lang="cs-CZ" sz="2800" dirty="0" smtClean="0"/>
              <a:t>„</a:t>
            </a:r>
            <a:r>
              <a:rPr lang="cs-CZ" sz="2800" dirty="0" err="1" smtClean="0"/>
              <a:t>You</a:t>
            </a:r>
            <a:r>
              <a:rPr lang="cs-CZ" sz="2800" dirty="0" smtClean="0"/>
              <a:t> </a:t>
            </a:r>
            <a:r>
              <a:rPr lang="cs-CZ" sz="2800" u="sng" dirty="0" err="1" smtClean="0"/>
              <a:t>shall</a:t>
            </a:r>
            <a:r>
              <a:rPr lang="cs-CZ" sz="2800" dirty="0" smtClean="0"/>
              <a:t> </a:t>
            </a:r>
            <a:r>
              <a:rPr lang="cs-CZ" sz="2800" dirty="0" err="1" smtClean="0"/>
              <a:t>never</a:t>
            </a:r>
            <a:r>
              <a:rPr lang="cs-CZ" sz="2800" dirty="0" smtClean="0"/>
              <a:t> </a:t>
            </a:r>
            <a:r>
              <a:rPr lang="cs-CZ" sz="2800" dirty="0" err="1" smtClean="0"/>
              <a:t>regret</a:t>
            </a:r>
            <a:r>
              <a:rPr lang="cs-CZ" sz="2800" dirty="0" smtClean="0"/>
              <a:t> </a:t>
            </a:r>
            <a:r>
              <a:rPr lang="cs-CZ" sz="2800" dirty="0" err="1" smtClean="0"/>
              <a:t>that</a:t>
            </a:r>
            <a:r>
              <a:rPr lang="cs-CZ" sz="2800" dirty="0" smtClean="0"/>
              <a:t>“, </a:t>
            </a:r>
            <a:r>
              <a:rPr lang="cs-CZ" sz="2800" dirty="0" err="1" smtClean="0"/>
              <a:t>Bart</a:t>
            </a:r>
            <a:r>
              <a:rPr lang="cs-CZ" sz="2800" dirty="0" smtClean="0"/>
              <a:t> </a:t>
            </a:r>
            <a:r>
              <a:rPr lang="cs-CZ" sz="2800" dirty="0" err="1" smtClean="0"/>
              <a:t>said</a:t>
            </a:r>
            <a:r>
              <a:rPr lang="cs-CZ" sz="28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	</a:t>
            </a:r>
            <a:r>
              <a:rPr lang="cs-CZ" sz="2800" dirty="0" err="1" smtClean="0"/>
              <a:t>Bart</a:t>
            </a:r>
            <a:r>
              <a:rPr lang="cs-CZ" sz="2800" dirty="0" smtClean="0"/>
              <a:t> </a:t>
            </a:r>
            <a:r>
              <a:rPr lang="cs-CZ" sz="2800" dirty="0" err="1" smtClean="0"/>
              <a:t>said</a:t>
            </a:r>
            <a:r>
              <a:rPr lang="cs-CZ" sz="2800" dirty="0" smtClean="0"/>
              <a:t> I </a:t>
            </a:r>
            <a:r>
              <a:rPr lang="cs-CZ" sz="2800" u="sng" dirty="0" smtClean="0"/>
              <a:t>would</a:t>
            </a:r>
            <a:r>
              <a:rPr lang="cs-CZ" sz="2800" dirty="0" smtClean="0"/>
              <a:t> </a:t>
            </a:r>
            <a:r>
              <a:rPr lang="cs-CZ" sz="2800" dirty="0" err="1" smtClean="0"/>
              <a:t>never</a:t>
            </a:r>
            <a:r>
              <a:rPr lang="cs-CZ" sz="2800" dirty="0" smtClean="0"/>
              <a:t> </a:t>
            </a:r>
            <a:r>
              <a:rPr lang="cs-CZ" sz="2800" dirty="0" err="1" smtClean="0"/>
              <a:t>regret</a:t>
            </a:r>
            <a:r>
              <a:rPr lang="cs-CZ" sz="2800" dirty="0" smtClean="0"/>
              <a:t> </a:t>
            </a:r>
            <a:r>
              <a:rPr lang="cs-CZ" sz="2800" dirty="0" err="1" smtClean="0"/>
              <a:t>that</a:t>
            </a:r>
            <a:r>
              <a:rPr lang="cs-CZ" sz="2800" dirty="0" smtClean="0"/>
              <a:t>.</a:t>
            </a:r>
          </a:p>
          <a:p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/>
          <a:lstStyle/>
          <a:p>
            <a:r>
              <a:rPr lang="cs-CZ" u="sng" dirty="0" smtClean="0"/>
              <a:t>Časový posun modálních sloves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/>
          <a:lstStyle/>
          <a:p>
            <a:r>
              <a:rPr lang="cs-CZ" dirty="0" smtClean="0"/>
              <a:t>Modální sloveso „</a:t>
            </a:r>
            <a:r>
              <a:rPr lang="cs-CZ" dirty="0" err="1" smtClean="0"/>
              <a:t>must</a:t>
            </a:r>
            <a:r>
              <a:rPr lang="cs-CZ" dirty="0" smtClean="0"/>
              <a:t>“ se obvykle nemění, lze však použít „had to“:</a:t>
            </a:r>
          </a:p>
          <a:p>
            <a:pPr>
              <a:buNone/>
            </a:pPr>
            <a:endParaRPr lang="cs-CZ" sz="2000" dirty="0" smtClean="0"/>
          </a:p>
          <a:p>
            <a:pPr>
              <a:buNone/>
            </a:pPr>
            <a:endParaRPr lang="cs-CZ" sz="2000" dirty="0" smtClean="0"/>
          </a:p>
          <a:p>
            <a:pPr>
              <a:buNone/>
            </a:pPr>
            <a:endParaRPr lang="cs-CZ" sz="2000" dirty="0" smtClean="0"/>
          </a:p>
          <a:p>
            <a:pPr>
              <a:buNone/>
            </a:pPr>
            <a:r>
              <a:rPr lang="cs-CZ" sz="2800" u="sng" dirty="0" err="1" smtClean="0"/>
              <a:t>Example</a:t>
            </a:r>
            <a:r>
              <a:rPr lang="cs-CZ" sz="2800" dirty="0" smtClean="0"/>
              <a:t>:</a:t>
            </a:r>
          </a:p>
          <a:p>
            <a:pPr>
              <a:lnSpc>
                <a:spcPct val="150000"/>
              </a:lnSpc>
            </a:pPr>
            <a:r>
              <a:rPr lang="cs-CZ" sz="2800" dirty="0" smtClean="0"/>
              <a:t>„</a:t>
            </a:r>
            <a:r>
              <a:rPr lang="cs-CZ" sz="2800" dirty="0" err="1" smtClean="0"/>
              <a:t>You</a:t>
            </a:r>
            <a:r>
              <a:rPr lang="cs-CZ" sz="2800" dirty="0" smtClean="0"/>
              <a:t> </a:t>
            </a:r>
            <a:r>
              <a:rPr lang="cs-CZ" sz="2800" u="sng" dirty="0" err="1" smtClean="0"/>
              <a:t>must</a:t>
            </a:r>
            <a:r>
              <a:rPr lang="cs-CZ" sz="2800" dirty="0" smtClean="0"/>
              <a:t> help </a:t>
            </a:r>
            <a:r>
              <a:rPr lang="cs-CZ" sz="2800" dirty="0" err="1" smtClean="0"/>
              <a:t>me</a:t>
            </a:r>
            <a:r>
              <a:rPr lang="cs-CZ" sz="2800" dirty="0" smtClean="0"/>
              <a:t>“, </a:t>
            </a:r>
            <a:r>
              <a:rPr lang="cs-CZ" sz="2800" dirty="0" err="1" smtClean="0"/>
              <a:t>Bart</a:t>
            </a:r>
            <a:r>
              <a:rPr lang="cs-CZ" sz="2800" dirty="0" smtClean="0"/>
              <a:t> </a:t>
            </a:r>
            <a:r>
              <a:rPr lang="cs-CZ" sz="2800" dirty="0" err="1" smtClean="0"/>
              <a:t>said</a:t>
            </a:r>
            <a:r>
              <a:rPr lang="cs-CZ" sz="28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	</a:t>
            </a:r>
            <a:r>
              <a:rPr lang="cs-CZ" sz="2800" dirty="0" err="1" smtClean="0"/>
              <a:t>Bart</a:t>
            </a:r>
            <a:r>
              <a:rPr lang="cs-CZ" sz="2800" dirty="0" smtClean="0"/>
              <a:t> </a:t>
            </a:r>
            <a:r>
              <a:rPr lang="cs-CZ" sz="2800" dirty="0" err="1" smtClean="0"/>
              <a:t>said</a:t>
            </a:r>
            <a:r>
              <a:rPr lang="cs-CZ" sz="2800" dirty="0" smtClean="0"/>
              <a:t> </a:t>
            </a:r>
            <a:r>
              <a:rPr lang="cs-CZ" sz="2800" dirty="0" err="1" smtClean="0"/>
              <a:t>that</a:t>
            </a:r>
            <a:r>
              <a:rPr lang="cs-CZ" sz="2800" dirty="0" smtClean="0"/>
              <a:t> I </a:t>
            </a:r>
            <a:r>
              <a:rPr lang="cs-CZ" sz="2800" u="sng" dirty="0" err="1" smtClean="0"/>
              <a:t>must</a:t>
            </a:r>
            <a:r>
              <a:rPr lang="cs-CZ" sz="2800" u="sng" dirty="0" smtClean="0"/>
              <a:t>/had to</a:t>
            </a:r>
            <a:r>
              <a:rPr lang="cs-CZ" sz="2800" dirty="0" smtClean="0"/>
              <a:t> help </a:t>
            </a:r>
            <a:r>
              <a:rPr lang="cs-CZ" sz="2800" dirty="0" err="1" smtClean="0"/>
              <a:t>him</a:t>
            </a:r>
            <a:r>
              <a:rPr lang="cs-CZ" sz="2800" dirty="0" smtClean="0"/>
              <a:t>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il_fi" descr="500px-Bart_Simps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2132856"/>
            <a:ext cx="2664296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Časový posun modálních sloves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968552"/>
          </a:xfrm>
        </p:spPr>
        <p:txBody>
          <a:bodyPr>
            <a:normAutofit/>
          </a:bodyPr>
          <a:lstStyle/>
          <a:p>
            <a:r>
              <a:rPr lang="cs-CZ" dirty="0" smtClean="0"/>
              <a:t>Slovesa „would, </a:t>
            </a:r>
            <a:r>
              <a:rPr lang="cs-CZ" dirty="0" err="1" smtClean="0"/>
              <a:t>should</a:t>
            </a:r>
            <a:r>
              <a:rPr lang="cs-CZ" dirty="0" smtClean="0"/>
              <a:t>,</a:t>
            </a:r>
            <a:r>
              <a:rPr lang="en-US" dirty="0" smtClean="0"/>
              <a:t> could, might</a:t>
            </a:r>
            <a:r>
              <a:rPr lang="cs-CZ" dirty="0" smtClean="0"/>
              <a:t> a</a:t>
            </a:r>
            <a:r>
              <a:rPr lang="en-US" dirty="0" smtClean="0"/>
              <a:t> ought to</a:t>
            </a:r>
            <a:r>
              <a:rPr lang="cs-CZ" dirty="0" smtClean="0"/>
              <a:t>“ se nemění:</a:t>
            </a:r>
          </a:p>
          <a:p>
            <a:pPr>
              <a:buNone/>
            </a:pPr>
            <a:endParaRPr lang="cs-CZ" sz="2200" dirty="0" smtClean="0"/>
          </a:p>
          <a:p>
            <a:pPr>
              <a:buNone/>
            </a:pPr>
            <a:r>
              <a:rPr lang="cs-CZ" sz="2800" u="sng" dirty="0" smtClean="0"/>
              <a:t>Examples</a:t>
            </a:r>
            <a:r>
              <a:rPr lang="cs-CZ" sz="2800" dirty="0" smtClean="0"/>
              <a:t>:</a:t>
            </a:r>
          </a:p>
          <a:p>
            <a:pPr>
              <a:lnSpc>
                <a:spcPct val="150000"/>
              </a:lnSpc>
            </a:pPr>
            <a:r>
              <a:rPr lang="cs-CZ" sz="2800" dirty="0" smtClean="0"/>
              <a:t>„</a:t>
            </a:r>
            <a:r>
              <a:rPr lang="en-US" sz="2800" dirty="0" smtClean="0"/>
              <a:t>I would do it for you</a:t>
            </a:r>
            <a:r>
              <a:rPr lang="cs-CZ" sz="2800" dirty="0" smtClean="0"/>
              <a:t>“, </a:t>
            </a:r>
            <a:r>
              <a:rPr lang="cs-CZ" sz="2800" dirty="0" err="1" smtClean="0"/>
              <a:t>Bart</a:t>
            </a:r>
            <a:r>
              <a:rPr lang="cs-CZ" sz="2800" dirty="0" smtClean="0"/>
              <a:t> </a:t>
            </a:r>
            <a:r>
              <a:rPr lang="cs-CZ" sz="2800" dirty="0" err="1" smtClean="0"/>
              <a:t>said</a:t>
            </a:r>
            <a:r>
              <a:rPr lang="cs-CZ" sz="28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	</a:t>
            </a:r>
            <a:r>
              <a:rPr lang="cs-CZ" sz="2800" dirty="0" err="1" smtClean="0"/>
              <a:t>Bart</a:t>
            </a:r>
            <a:r>
              <a:rPr lang="cs-CZ" sz="2800" dirty="0" smtClean="0"/>
              <a:t> </a:t>
            </a:r>
            <a:r>
              <a:rPr lang="cs-CZ" sz="2800" dirty="0" err="1" smtClean="0"/>
              <a:t>said</a:t>
            </a:r>
            <a:r>
              <a:rPr lang="cs-CZ" sz="2800" dirty="0" smtClean="0"/>
              <a:t> he </a:t>
            </a:r>
            <a:r>
              <a:rPr lang="en-US" sz="2800" dirty="0" smtClean="0"/>
              <a:t>would do it for me</a:t>
            </a:r>
            <a:r>
              <a:rPr lang="cs-CZ" sz="28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cs-CZ" sz="2800" dirty="0" smtClean="0"/>
              <a:t>„</a:t>
            </a:r>
            <a:r>
              <a:rPr lang="en-US" sz="2800" dirty="0" smtClean="0"/>
              <a:t>I might come and help you</a:t>
            </a:r>
            <a:r>
              <a:rPr lang="cs-CZ" sz="2800" dirty="0" smtClean="0"/>
              <a:t>“, </a:t>
            </a:r>
            <a:r>
              <a:rPr lang="cs-CZ" sz="2800" dirty="0" err="1" smtClean="0"/>
              <a:t>Bart</a:t>
            </a:r>
            <a:r>
              <a:rPr lang="cs-CZ" sz="2800" dirty="0" smtClean="0"/>
              <a:t> </a:t>
            </a:r>
            <a:r>
              <a:rPr lang="cs-CZ" sz="2800" dirty="0" err="1" smtClean="0"/>
              <a:t>said</a:t>
            </a:r>
            <a:r>
              <a:rPr lang="cs-CZ" sz="28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	</a:t>
            </a:r>
            <a:r>
              <a:rPr lang="cs-CZ" sz="2800" dirty="0" err="1" smtClean="0"/>
              <a:t>Bart</a:t>
            </a:r>
            <a:r>
              <a:rPr lang="cs-CZ" sz="2800" dirty="0" smtClean="0"/>
              <a:t> </a:t>
            </a:r>
            <a:r>
              <a:rPr lang="cs-CZ" sz="2800" dirty="0" err="1" smtClean="0"/>
              <a:t>said</a:t>
            </a:r>
            <a:r>
              <a:rPr lang="cs-CZ" sz="2800" dirty="0" smtClean="0"/>
              <a:t> </a:t>
            </a:r>
            <a:r>
              <a:rPr lang="cs-CZ" sz="2800" dirty="0" err="1" smtClean="0"/>
              <a:t>that</a:t>
            </a:r>
            <a:r>
              <a:rPr lang="cs-CZ" sz="2800" dirty="0" smtClean="0"/>
              <a:t> he </a:t>
            </a:r>
            <a:r>
              <a:rPr lang="en-US" sz="2800" dirty="0" smtClean="0"/>
              <a:t>might come and help me</a:t>
            </a:r>
            <a:r>
              <a:rPr lang="cs-CZ" sz="2800" dirty="0" smtClean="0"/>
              <a:t>.</a:t>
            </a:r>
          </a:p>
          <a:p>
            <a:pPr>
              <a:buNone/>
            </a:pP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Časový posun modálních sloves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Minulá modální slovesa se nemění: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sz="2800" u="sng" dirty="0" err="1" smtClean="0"/>
              <a:t>Examples</a:t>
            </a:r>
            <a:r>
              <a:rPr lang="cs-CZ" sz="2800" dirty="0" smtClean="0"/>
              <a:t>:</a:t>
            </a:r>
          </a:p>
          <a:p>
            <a:pPr>
              <a:buNone/>
            </a:pPr>
            <a:endParaRPr lang="cs-CZ" sz="1200" dirty="0" smtClean="0"/>
          </a:p>
          <a:p>
            <a:pPr>
              <a:lnSpc>
                <a:spcPct val="150000"/>
              </a:lnSpc>
            </a:pPr>
            <a:r>
              <a:rPr lang="cs-CZ" sz="2800" dirty="0" smtClean="0"/>
              <a:t>„</a:t>
            </a:r>
            <a:r>
              <a:rPr lang="cs-CZ" sz="2800" dirty="0" err="1" smtClean="0"/>
              <a:t>Lisa</a:t>
            </a:r>
            <a:r>
              <a:rPr lang="cs-CZ" sz="2800" dirty="0" smtClean="0"/>
              <a:t> </a:t>
            </a:r>
            <a:r>
              <a:rPr lang="en-US" sz="2800" dirty="0" smtClean="0"/>
              <a:t>must have gone there </a:t>
            </a:r>
            <a:r>
              <a:rPr lang="cs-CZ" sz="2800" dirty="0" smtClean="0"/>
              <a:t>“, </a:t>
            </a:r>
            <a:r>
              <a:rPr lang="cs-CZ" sz="2800" dirty="0" err="1" smtClean="0"/>
              <a:t>Bart</a:t>
            </a:r>
            <a:r>
              <a:rPr lang="cs-CZ" sz="2800" dirty="0" smtClean="0"/>
              <a:t> </a:t>
            </a:r>
            <a:r>
              <a:rPr lang="cs-CZ" sz="2800" dirty="0" err="1" smtClean="0"/>
              <a:t>said</a:t>
            </a:r>
            <a:r>
              <a:rPr lang="cs-CZ" sz="28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	</a:t>
            </a:r>
            <a:r>
              <a:rPr lang="cs-CZ" sz="2800" dirty="0" err="1" smtClean="0"/>
              <a:t>Bart</a:t>
            </a:r>
            <a:r>
              <a:rPr lang="cs-CZ" sz="2800" dirty="0" smtClean="0"/>
              <a:t> </a:t>
            </a:r>
            <a:r>
              <a:rPr lang="cs-CZ" sz="2800" dirty="0" err="1" smtClean="0"/>
              <a:t>said</a:t>
            </a:r>
            <a:r>
              <a:rPr lang="cs-CZ" sz="2800" dirty="0" smtClean="0"/>
              <a:t> </a:t>
            </a:r>
            <a:r>
              <a:rPr lang="cs-CZ" sz="2800" dirty="0" err="1" smtClean="0"/>
              <a:t>that</a:t>
            </a:r>
            <a:r>
              <a:rPr lang="cs-CZ" sz="2800" dirty="0" smtClean="0"/>
              <a:t> </a:t>
            </a:r>
            <a:r>
              <a:rPr lang="cs-CZ" sz="2800" dirty="0" err="1" smtClean="0"/>
              <a:t>Lisa</a:t>
            </a:r>
            <a:r>
              <a:rPr lang="cs-CZ" sz="2800" dirty="0" smtClean="0"/>
              <a:t> </a:t>
            </a:r>
            <a:r>
              <a:rPr lang="en-US" sz="2800" dirty="0" smtClean="0"/>
              <a:t>must have gone there</a:t>
            </a:r>
            <a:r>
              <a:rPr lang="cs-CZ" sz="2800" dirty="0" smtClean="0"/>
              <a:t>.</a:t>
            </a:r>
          </a:p>
          <a:p>
            <a:pPr>
              <a:buNone/>
            </a:pP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il_fi" descr="d8077be322_8897975_o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1844824"/>
            <a:ext cx="2304256" cy="2358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endParaRPr lang="cs-CZ" sz="1200" dirty="0" smtClean="0"/>
          </a:p>
          <a:p>
            <a:pPr>
              <a:lnSpc>
                <a:spcPct val="150000"/>
              </a:lnSpc>
            </a:pPr>
            <a:r>
              <a:rPr lang="cs-CZ" sz="2800" dirty="0" smtClean="0"/>
              <a:t>„</a:t>
            </a:r>
            <a:r>
              <a:rPr lang="en-US" sz="2800" dirty="0" smtClean="0"/>
              <a:t>You can't have seen me there</a:t>
            </a:r>
            <a:r>
              <a:rPr lang="cs-CZ" sz="2800" dirty="0" smtClean="0"/>
              <a:t>“, </a:t>
            </a:r>
            <a:r>
              <a:rPr lang="cs-CZ" sz="2800" dirty="0" err="1" smtClean="0"/>
              <a:t>Bart</a:t>
            </a:r>
            <a:r>
              <a:rPr lang="cs-CZ" sz="2800" dirty="0" smtClean="0"/>
              <a:t> </a:t>
            </a:r>
            <a:r>
              <a:rPr lang="cs-CZ" sz="2800" dirty="0" err="1" smtClean="0"/>
              <a:t>said</a:t>
            </a:r>
            <a:r>
              <a:rPr lang="cs-CZ" sz="28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	</a:t>
            </a:r>
            <a:r>
              <a:rPr lang="cs-CZ" sz="2800" dirty="0" err="1" smtClean="0"/>
              <a:t>Bart</a:t>
            </a:r>
            <a:r>
              <a:rPr lang="cs-CZ" sz="2800" dirty="0" smtClean="0"/>
              <a:t> </a:t>
            </a:r>
            <a:r>
              <a:rPr lang="cs-CZ" sz="2800" dirty="0" err="1" smtClean="0"/>
              <a:t>said</a:t>
            </a:r>
            <a:r>
              <a:rPr lang="cs-CZ" sz="2800" dirty="0" smtClean="0"/>
              <a:t> </a:t>
            </a:r>
            <a:r>
              <a:rPr lang="cs-CZ" sz="2800" dirty="0" err="1" smtClean="0"/>
              <a:t>that</a:t>
            </a:r>
            <a:r>
              <a:rPr lang="cs-CZ" sz="2800" dirty="0" smtClean="0"/>
              <a:t> </a:t>
            </a:r>
            <a:r>
              <a:rPr lang="en-US" sz="2800" dirty="0" smtClean="0"/>
              <a:t>I can't have seen him there</a:t>
            </a:r>
            <a:r>
              <a:rPr lang="cs-CZ" sz="28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endParaRPr lang="cs-CZ" sz="1200" dirty="0" smtClean="0"/>
          </a:p>
          <a:p>
            <a:pPr>
              <a:lnSpc>
                <a:spcPct val="150000"/>
              </a:lnSpc>
              <a:buNone/>
            </a:pPr>
            <a:endParaRPr lang="cs-CZ" sz="1200" dirty="0" smtClean="0"/>
          </a:p>
          <a:p>
            <a:pPr>
              <a:lnSpc>
                <a:spcPct val="150000"/>
              </a:lnSpc>
            </a:pPr>
            <a:r>
              <a:rPr lang="cs-CZ" sz="2800" dirty="0" smtClean="0"/>
              <a:t>„</a:t>
            </a:r>
            <a:r>
              <a:rPr lang="en-US" sz="2800" dirty="0" smtClean="0"/>
              <a:t>You needn't have taken so much money</a:t>
            </a:r>
            <a:r>
              <a:rPr lang="cs-CZ" sz="2800" dirty="0" smtClean="0"/>
              <a:t>“, </a:t>
            </a:r>
            <a:r>
              <a:rPr lang="cs-CZ" sz="2800" dirty="0" err="1" smtClean="0"/>
              <a:t>Bart</a:t>
            </a:r>
            <a:r>
              <a:rPr lang="cs-CZ" sz="2800" dirty="0" smtClean="0"/>
              <a:t> </a:t>
            </a:r>
            <a:r>
              <a:rPr lang="cs-CZ" sz="2800" dirty="0" err="1" smtClean="0"/>
              <a:t>said</a:t>
            </a:r>
            <a:r>
              <a:rPr lang="cs-CZ" sz="28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	</a:t>
            </a:r>
            <a:r>
              <a:rPr lang="cs-CZ" sz="2800" dirty="0" err="1" smtClean="0"/>
              <a:t>Bart</a:t>
            </a:r>
            <a:r>
              <a:rPr lang="cs-CZ" sz="2800" dirty="0" smtClean="0"/>
              <a:t> </a:t>
            </a:r>
            <a:r>
              <a:rPr lang="cs-CZ" sz="2800" dirty="0" err="1" smtClean="0"/>
              <a:t>said</a:t>
            </a:r>
            <a:r>
              <a:rPr lang="cs-CZ" sz="2800" dirty="0" smtClean="0"/>
              <a:t> </a:t>
            </a:r>
            <a:r>
              <a:rPr lang="cs-CZ" sz="2800" dirty="0" err="1" smtClean="0"/>
              <a:t>that</a:t>
            </a:r>
            <a:r>
              <a:rPr lang="cs-CZ" sz="2800" dirty="0" smtClean="0"/>
              <a:t> </a:t>
            </a:r>
            <a:r>
              <a:rPr lang="en-US" sz="2800" dirty="0" smtClean="0"/>
              <a:t>I needn't have taken so much money.</a:t>
            </a:r>
            <a:endParaRPr lang="cs-CZ" sz="2800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cs-CZ" u="sng" dirty="0" smtClean="0"/>
              <a:t>SHRNUTÍ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611560" y="1484784"/>
          <a:ext cx="7848872" cy="3419016"/>
        </p:xfrm>
        <a:graphic>
          <a:graphicData uri="http://schemas.openxmlformats.org/drawingml/2006/table">
            <a:tbl>
              <a:tblPr/>
              <a:tblGrid>
                <a:gridCol w="3960440"/>
                <a:gridCol w="3888432"/>
              </a:tblGrid>
              <a:tr h="463156">
                <a:tc>
                  <a:txBody>
                    <a:bodyPr/>
                    <a:lstStyle/>
                    <a:p>
                      <a:pPr algn="ctr"/>
                      <a:r>
                        <a:rPr lang="en-US" b="1" baseline="0" noProof="0" smtClean="0">
                          <a:latin typeface="Georgia" pitchFamily="18" charset="0"/>
                        </a:rPr>
                        <a:t>PŘÍMÁ ŘEČ</a:t>
                      </a:r>
                      <a:endParaRPr lang="en-US" b="1" baseline="0" noProof="0">
                        <a:latin typeface="Georg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baseline="0" noProof="0" smtClean="0">
                          <a:latin typeface="Georgia" pitchFamily="18" charset="0"/>
                        </a:rPr>
                        <a:t>NEPŘÍMÁ ŘEČ</a:t>
                      </a:r>
                      <a:endParaRPr lang="en-US" b="1" baseline="0" noProof="0">
                        <a:latin typeface="Georg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63156">
                <a:tc>
                  <a:txBody>
                    <a:bodyPr/>
                    <a:lstStyle/>
                    <a:p>
                      <a:r>
                        <a:rPr lang="en-US" baseline="0" noProof="0" smtClean="0">
                          <a:latin typeface="Georgia" pitchFamily="18" charset="0"/>
                        </a:rPr>
                        <a:t>Can</a:t>
                      </a:r>
                      <a:endParaRPr lang="en-US" baseline="0" noProof="0" smtClean="0">
                        <a:latin typeface="Georg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smtClean="0">
                          <a:latin typeface="Georgia" pitchFamily="18" charset="0"/>
                        </a:rPr>
                        <a:t>Could</a:t>
                      </a:r>
                      <a:endParaRPr lang="en-US" noProof="0" smtClean="0">
                        <a:latin typeface="Georg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63156">
                <a:tc>
                  <a:txBody>
                    <a:bodyPr/>
                    <a:lstStyle/>
                    <a:p>
                      <a:r>
                        <a:rPr lang="en-US" noProof="0" smtClean="0">
                          <a:latin typeface="Georgia" pitchFamily="18" charset="0"/>
                        </a:rPr>
                        <a:t>May</a:t>
                      </a:r>
                      <a:endParaRPr lang="en-US" noProof="0">
                        <a:latin typeface="Georg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smtClean="0">
                          <a:latin typeface="Georgia" pitchFamily="18" charset="0"/>
                        </a:rPr>
                        <a:t>Might</a:t>
                      </a:r>
                      <a:endParaRPr lang="en-US" noProof="0" smtClean="0">
                        <a:latin typeface="Georg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63156">
                <a:tc>
                  <a:txBody>
                    <a:bodyPr/>
                    <a:lstStyle/>
                    <a:p>
                      <a:r>
                        <a:rPr lang="en-US" noProof="0" smtClean="0">
                          <a:latin typeface="Georgia" pitchFamily="18" charset="0"/>
                        </a:rPr>
                        <a:t>Shall</a:t>
                      </a:r>
                      <a:endParaRPr lang="en-US" noProof="0">
                        <a:latin typeface="Georg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smtClean="0">
                          <a:latin typeface="Georgia" pitchFamily="18" charset="0"/>
                        </a:rPr>
                        <a:t>Would</a:t>
                      </a:r>
                      <a:endParaRPr lang="en-US" noProof="0">
                        <a:latin typeface="Georg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63156">
                <a:tc>
                  <a:txBody>
                    <a:bodyPr/>
                    <a:lstStyle/>
                    <a:p>
                      <a:r>
                        <a:rPr lang="en-US" noProof="0" smtClean="0">
                          <a:latin typeface="Georgia" pitchFamily="18" charset="0"/>
                        </a:rPr>
                        <a:t>Must</a:t>
                      </a:r>
                      <a:endParaRPr lang="en-US" noProof="0">
                        <a:latin typeface="Georg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noProof="0" dirty="0" smtClean="0">
                          <a:latin typeface="Georgia" pitchFamily="18" charset="0"/>
                        </a:rPr>
                        <a:t>Nemění</a:t>
                      </a:r>
                      <a:r>
                        <a:rPr lang="en-US" baseline="0" noProof="0" dirty="0" smtClean="0">
                          <a:latin typeface="Georgia" pitchFamily="18" charset="0"/>
                        </a:rPr>
                        <a:t> se / had to</a:t>
                      </a:r>
                      <a:endParaRPr lang="en-US" noProof="0" dirty="0">
                        <a:latin typeface="Georg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05441">
                <a:tc>
                  <a:txBody>
                    <a:bodyPr/>
                    <a:lstStyle/>
                    <a:p>
                      <a:r>
                        <a:rPr lang="en-US" noProof="0" smtClean="0">
                          <a:latin typeface="Georgia" pitchFamily="18" charset="0"/>
                        </a:rPr>
                        <a:t>would, should, could, might a ought to</a:t>
                      </a:r>
                      <a:endParaRPr lang="en-US" noProof="0">
                        <a:latin typeface="Georg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noProof="0" dirty="0" smtClean="0">
                          <a:latin typeface="Georgia" pitchFamily="18" charset="0"/>
                        </a:rPr>
                        <a:t>Nemění se</a:t>
                      </a:r>
                      <a:endParaRPr lang="cs-CZ" noProof="0" dirty="0">
                        <a:latin typeface="Georg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63156">
                <a:tc>
                  <a:txBody>
                    <a:bodyPr/>
                    <a:lstStyle/>
                    <a:p>
                      <a:r>
                        <a:rPr lang="en-US" noProof="0" smtClean="0">
                          <a:latin typeface="Georgia" pitchFamily="18" charset="0"/>
                        </a:rPr>
                        <a:t>Minulá modální slovesa</a:t>
                      </a:r>
                      <a:endParaRPr lang="en-US" noProof="0">
                        <a:latin typeface="Georg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noProof="0" dirty="0" smtClean="0">
                          <a:latin typeface="Georgia" pitchFamily="18" charset="0"/>
                        </a:rPr>
                        <a:t>Nemění se</a:t>
                      </a:r>
                      <a:endParaRPr lang="cs-CZ" noProof="0" dirty="0">
                        <a:latin typeface="Georg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6" name="il_fi" descr="500px-Bart_Simps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941168"/>
            <a:ext cx="1916832" cy="1916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1496</TotalTime>
  <Words>286</Words>
  <Application>Microsoft Office PowerPoint</Application>
  <PresentationFormat>Předvádění na obrazovce (4:3)</PresentationFormat>
  <Paragraphs>91</Paragraphs>
  <Slides>10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Snímek 1</vt:lpstr>
      <vt:lpstr>Časový posun modálních sloves</vt:lpstr>
      <vt:lpstr>Časový posun modálních sloves</vt:lpstr>
      <vt:lpstr>Časový posun modálních sloves</vt:lpstr>
      <vt:lpstr>Časový posun modálních sloves</vt:lpstr>
      <vt:lpstr>Časový posun modálních sloves</vt:lpstr>
      <vt:lpstr>Časový posun modálních sloves</vt:lpstr>
      <vt:lpstr>Snímek 8</vt:lpstr>
      <vt:lpstr>Snímek 9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Pavel</cp:lastModifiedBy>
  <cp:revision>72</cp:revision>
  <dcterms:created xsi:type="dcterms:W3CDTF">2012-06-29T04:39:45Z</dcterms:created>
  <dcterms:modified xsi:type="dcterms:W3CDTF">2012-08-16T19:57:56Z</dcterms:modified>
</cp:coreProperties>
</file>