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9" r:id="rId4"/>
    <p:sldId id="267" r:id="rId5"/>
    <p:sldId id="268" r:id="rId6"/>
    <p:sldId id="269" r:id="rId7"/>
    <p:sldId id="270" r:id="rId8"/>
    <p:sldId id="281" r:id="rId9"/>
    <p:sldId id="277" r:id="rId10"/>
    <p:sldId id="265" r:id="rId11"/>
    <p:sldId id="258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19.8.2012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19.8.2012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19.8.2012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19.8.2012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19.8.2012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19.8.2012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19.8.2012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19.8.2012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19.8.2012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19.8.2012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19.8.2012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19.8.2012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19.8.2012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19.8.2012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hyperlink" Target="https://www.google.cz/search?q=knihy&amp;oe=utf-8&amp;aq=t&amp;rls=org.mozilla:cs:official&amp;client=firefox-a&amp;um=1&amp;ie=UTF-8&amp;hl=cs&amp;tbm=isch&amp;source=og&amp;sa=N&amp;tab=wi&amp;ei=n2krUMTXCMjIswaZ2IGQCQ&amp;biw=1150&amp;bih=600&amp;sei=oWkrULq6KcrrsgaGiICgCg" TargetMode="External"/><Relationship Id="rId7" Type="http://schemas.openxmlformats.org/officeDocument/2006/relationships/hyperlink" Target="https://www.google.cz/search?q=vyk%C5%99i%C4%8Dn%C3%ADk&amp;hl=cs&amp;client=firefox-a&amp;hs=cUa&amp;rls=org.mozilla:cs:official&amp;prmd=imvns&amp;tbm=isch&amp;tbo=u&amp;source=univ&amp;sa=X&amp;ei=alIlUK7NAuT24QTzrIHoCA&amp;ved=0CFQQsAQ&amp;biw=1366&amp;bih=624" TargetMode="External"/><Relationship Id="rId2" Type="http://schemas.openxmlformats.org/officeDocument/2006/relationships/hyperlink" Target="https://www.google.cz/search?q=basket&amp;oe=utf-8&amp;aq=t&amp;rls=org.mozilla:cs:official&amp;client=firefox-a&amp;um=1&amp;ie=UTF-8&amp;hl=cs&amp;tbm=isch&amp;source=og&amp;sa=N&amp;tab=wi&amp;ei=SbkrUI7wJZDEsga024CwCw&amp;biw=1150&amp;bih=600&amp;sei=S7krUK-xNMvptQa0roGAC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ogle.cz/search?q=mu%C5%BE+kreslen%C3%BD&amp;hl=cs&amp;client=firefox-a&amp;hs=A8g&amp;rls=org.mozilla:cs:official&amp;prmd=imvns&amp;tbm=isch&amp;tbo=u&amp;source=univ&amp;sa=X&amp;ei=tiIoUObNLqmg4gSyqYGQDg&amp;ved=0CEwQsAQ&amp;biw=1150&amp;bih=573" TargetMode="External"/><Relationship Id="rId5" Type="http://schemas.openxmlformats.org/officeDocument/2006/relationships/hyperlink" Target="https://www.google.cz/search?q=train&amp;oe=utf-8&amp;aq=t&amp;rls=org.mozilla:cs:official&amp;client=firefox-a&amp;um=1&amp;ie=UTF-8&amp;hl=cs&amp;tbm=isch&amp;source=og&amp;sa=N&amp;tab=wi&amp;ei=yYEqUNmqFtCO4gST14GQCw&amp;biw=1150&amp;bih=600&amp;sei=04EqUIy9Bu7S4QTm7YHwCA" TargetMode="External"/><Relationship Id="rId4" Type="http://schemas.openxmlformats.org/officeDocument/2006/relationships/hyperlink" Target="https://www.google.cz/search?q=kniha&amp;hl=cs&amp;client=firefox-a&amp;hs=gXL&amp;rls=org.mozilla:cs:official&amp;prmd=imvnsbl&amp;tbm=isch&amp;tbo=u&amp;source=univ&amp;sa=X&amp;ei=LUspUPjSIJDtsga5qYGoCA&amp;ved=0CHkQsAQ&amp;biw=1150&amp;bih=600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51520" y="404664"/>
            <a:ext cx="6705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cs-CZ" sz="3600" dirty="0" smtClean="0"/>
              <a:t>Předminulý čas prostý </a:t>
            </a:r>
            <a:endParaRPr lang="cs-CZ" sz="3600" dirty="0">
              <a:latin typeface="Calibri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500166" y="1785926"/>
          <a:ext cx="6497638" cy="258127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CZ.1.07/1.5.00/34.0465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Jazykové vzdělávání a komunikace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Gramatika</a:t>
                      </a: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Předminulý čas prostý (past 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perfect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simple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čtvrtý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Mgr. Petra Klimešová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14. 8</a:t>
                      </a:r>
                      <a:r>
                        <a:rPr kumimoji="0" lang="cs-CZ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. </a:t>
                      </a: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Materiál slouží jako podpora při </a:t>
                      </a: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výkladu předminulého 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času prostého, tvoření kladných vět, záporných vět a otázek a užití tohoto času. Na konci materiálu je stručné shrnutí.</a:t>
                      </a: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76064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cs-CZ" sz="4000" u="sng" dirty="0" smtClean="0"/>
              <a:t>SHRNUTÍ</a:t>
            </a:r>
          </a:p>
          <a:p>
            <a:pPr>
              <a:buNone/>
            </a:pPr>
            <a:r>
              <a:rPr lang="cs-CZ" sz="2800" u="sng" dirty="0" smtClean="0"/>
              <a:t>kladná věta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sz="2800" u="sng" dirty="0" smtClean="0"/>
              <a:t>záporná věta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sz="2800" u="sng" dirty="0" smtClean="0"/>
              <a:t>otázka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6" name="Tabulka 5"/>
          <p:cNvGraphicFramePr>
            <a:graphicFrameLocks noGrp="1"/>
          </p:cNvGraphicFramePr>
          <p:nvPr/>
        </p:nvGraphicFramePr>
        <p:xfrm>
          <a:off x="539552" y="1916832"/>
          <a:ext cx="7848872" cy="648072"/>
        </p:xfrm>
        <a:graphic>
          <a:graphicData uri="http://schemas.openxmlformats.org/drawingml/2006/table">
            <a:tbl>
              <a:tblPr/>
              <a:tblGrid>
                <a:gridCol w="3456724"/>
                <a:gridCol w="2196074"/>
                <a:gridCol w="2196074"/>
              </a:tblGrid>
              <a:tr h="6480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I / you</a:t>
                      </a:r>
                      <a:r>
                        <a:rPr lang="en-US" sz="1800" b="1" baseline="0" noProof="0" dirty="0" smtClean="0">
                          <a:latin typeface="Georgia"/>
                          <a:ea typeface="Calibri"/>
                          <a:cs typeface="Times New Roman"/>
                        </a:rPr>
                        <a:t> / </a:t>
                      </a: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he</a:t>
                      </a:r>
                      <a:r>
                        <a:rPr lang="en-US" sz="1800" b="1" baseline="0" noProof="0" dirty="0" smtClean="0">
                          <a:latin typeface="Georgia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 she / it / we</a:t>
                      </a:r>
                      <a:r>
                        <a:rPr lang="en-US" sz="1800" b="1" baseline="0" noProof="0" dirty="0" smtClean="0">
                          <a:latin typeface="Georgia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 they</a:t>
                      </a:r>
                      <a:endParaRPr lang="en-US" sz="18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800" b="1" noProof="0" dirty="0" smtClean="0">
                          <a:latin typeface="Georgia" pitchFamily="18" charset="0"/>
                          <a:ea typeface="Calibri"/>
                          <a:cs typeface="Times New Roman"/>
                        </a:rPr>
                        <a:t>had</a:t>
                      </a:r>
                      <a:endParaRPr lang="en-US" sz="1800" b="1" noProof="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played</a:t>
                      </a:r>
                      <a:endParaRPr lang="en-US" sz="18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539552" y="3645024"/>
          <a:ext cx="7920879" cy="648072"/>
        </p:xfrm>
        <a:graphic>
          <a:graphicData uri="http://schemas.openxmlformats.org/drawingml/2006/table">
            <a:tbl>
              <a:tblPr/>
              <a:tblGrid>
                <a:gridCol w="4104456"/>
                <a:gridCol w="864096"/>
                <a:gridCol w="864096"/>
                <a:gridCol w="2088231"/>
              </a:tblGrid>
              <a:tr h="6480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I / you</a:t>
                      </a:r>
                      <a:r>
                        <a:rPr lang="en-US" sz="1800" b="1" baseline="0" noProof="0" dirty="0" smtClean="0">
                          <a:latin typeface="Georgia"/>
                          <a:ea typeface="Calibri"/>
                          <a:cs typeface="Times New Roman"/>
                        </a:rPr>
                        <a:t> / </a:t>
                      </a: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he</a:t>
                      </a:r>
                      <a:r>
                        <a:rPr lang="en-US" sz="1800" b="1" baseline="0" noProof="0" dirty="0" smtClean="0">
                          <a:latin typeface="Georgia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 she / it / we</a:t>
                      </a:r>
                      <a:r>
                        <a:rPr lang="en-US" sz="1800" b="1" baseline="0" noProof="0" dirty="0" smtClean="0">
                          <a:latin typeface="Georgia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 they</a:t>
                      </a:r>
                      <a:endParaRPr lang="en-US" sz="18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had</a:t>
                      </a:r>
                      <a:endParaRPr lang="en-US" sz="18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dirty="0" smtClean="0">
                          <a:latin typeface="Georgia" pitchFamily="18" charset="0"/>
                          <a:ea typeface="Calibri"/>
                          <a:cs typeface="Times New Roman"/>
                        </a:rPr>
                        <a:t>not</a:t>
                      </a:r>
                      <a:endParaRPr lang="en-US" sz="1800" noProof="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played</a:t>
                      </a:r>
                      <a:endParaRPr lang="en-US" sz="18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ulka 7"/>
          <p:cNvGraphicFramePr>
            <a:graphicFrameLocks noGrp="1"/>
          </p:cNvGraphicFramePr>
          <p:nvPr/>
        </p:nvGraphicFramePr>
        <p:xfrm>
          <a:off x="539552" y="5301208"/>
          <a:ext cx="7920880" cy="576064"/>
        </p:xfrm>
        <a:graphic>
          <a:graphicData uri="http://schemas.openxmlformats.org/drawingml/2006/table">
            <a:tbl>
              <a:tblPr/>
              <a:tblGrid>
                <a:gridCol w="1368152"/>
                <a:gridCol w="4104456"/>
                <a:gridCol w="2448272"/>
              </a:tblGrid>
              <a:tr h="5760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800" b="1" noProof="0" dirty="0" smtClean="0">
                          <a:latin typeface="Georgia" pitchFamily="18" charset="0"/>
                          <a:ea typeface="Calibri"/>
                          <a:cs typeface="Times New Roman"/>
                        </a:rPr>
                        <a:t>Had</a:t>
                      </a:r>
                      <a:endParaRPr lang="en-US" sz="1800" b="1" noProof="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I / you</a:t>
                      </a:r>
                      <a:r>
                        <a:rPr lang="en-US" sz="1800" b="1" baseline="0" noProof="0" dirty="0" smtClean="0">
                          <a:latin typeface="Georgia"/>
                          <a:ea typeface="Calibri"/>
                          <a:cs typeface="Times New Roman"/>
                        </a:rPr>
                        <a:t> / </a:t>
                      </a: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he</a:t>
                      </a:r>
                      <a:r>
                        <a:rPr lang="en-US" sz="1800" b="1" baseline="0" noProof="0" dirty="0" smtClean="0">
                          <a:latin typeface="Georgia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 she / it / we</a:t>
                      </a:r>
                      <a:r>
                        <a:rPr lang="en-US" sz="1800" b="1" baseline="0" noProof="0" dirty="0" smtClean="0">
                          <a:latin typeface="Georgia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 they</a:t>
                      </a:r>
                      <a:endParaRPr lang="en-US" sz="18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played</a:t>
                      </a:r>
                      <a:r>
                        <a:rPr lang="cs-CZ" sz="1800" b="1" baseline="0" noProof="0" dirty="0" smtClean="0">
                          <a:latin typeface="Georg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b="1" baseline="0" noProof="0" dirty="0" smtClean="0">
                          <a:latin typeface="Georgia"/>
                          <a:ea typeface="Calibri"/>
                          <a:cs typeface="Times New Roman"/>
                        </a:rPr>
                        <a:t>?</a:t>
                      </a:r>
                      <a:endParaRPr lang="en-US" sz="18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kumimoji="0" lang="cs-CZ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r>
              <a:rPr lang="cs-CZ" sz="19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https://www.google.cz/search?q=basket&amp;oe=utf-8&amp;aq=t&amp;rls=org.mozilla:cs:official&amp;client=firefox-a&amp;um=1&amp;ie=UTF-8&amp;hl=cs&amp;tbm=isch&amp;source=og&amp;sa=N&amp;tab=wi&amp;ei=SbkrUI7wJZDEsga024CwCw&amp;biw=1150&amp;bih=600&amp;sei=S7krUK-xNMvptQa0roGACA</a:t>
            </a:r>
            <a:endParaRPr lang="cs-CZ" sz="19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1900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https://www.google.cz/search?q=knihy&amp;oe=utf-8&amp;aq=t&amp;rls=org.mozilla:cs:official&amp;client=firefox-a&amp;um=1&amp;ie=UTF-8&amp;hl=cs&amp;tbm=isch&amp;source=og&amp;sa=N&amp;tab=wi&amp;ei=n2krUMTXCMjIswaZ2IGQCQ&amp;biw=1150&amp;bih=600&amp;sei=oWkrULq6KcrrsgaGiICgCg</a:t>
            </a:r>
            <a:endParaRPr lang="cs-CZ" sz="1900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1900" u="sng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https://www.google.cz/search?q=kniha&amp;hl=cs&amp;client=firefox-a&amp;hs=gXL&amp;rls=org.mozilla:cs:official&amp;prmd=imvnsbl&amp;tbm=isch&amp;tbo=u&amp;source=univ&amp;sa=X&amp;ei=LUspUPjSIJDtsga5qYGoCA&amp;ved=0CHkQsAQ&amp;biw=1150&amp;bih=600</a:t>
            </a:r>
            <a:endParaRPr lang="cs-CZ" sz="1900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1900" u="sng" dirty="0" smtClean="0">
                <a:latin typeface="Times New Roman" pitchFamily="18" charset="0"/>
                <a:cs typeface="Times New Roman" pitchFamily="18" charset="0"/>
                <a:hlinkClick r:id="rId5"/>
              </a:rPr>
              <a:t>https://www.google.cz/search?q=train&amp;oe=utf-8&amp;aq=t&amp;rls=org.mozilla:cs:official&amp;client=firefox-a&amp;um=1&amp;ie=UTF-8&amp;hl=cs&amp;tbm=isch&amp;source=og&amp;sa=N&amp;tab=wi&amp;ei=yYEqUNmqFtCO4gST14GQCw&amp;biw=1150&amp;bih=600&amp;sei=04EqUIy9Bu7S4QTm7YHwCA</a:t>
            </a:r>
            <a:endParaRPr lang="cs-CZ" sz="19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1900" u="sng" dirty="0" smtClean="0">
                <a:latin typeface="Times New Roman" pitchFamily="18" charset="0"/>
                <a:cs typeface="Times New Roman" pitchFamily="18" charset="0"/>
                <a:hlinkClick r:id="rId6"/>
              </a:rPr>
              <a:t>https://www.google.cz/search?q=mu%C5%BE+kreslen%C3%BD&amp;hl=cs&amp;client=firefox-a&amp;hs=A8g&amp;rls=org.mozilla:cs:official&amp;prmd=imvns&amp;tbm=isch&amp;tbo=u&amp;source=univ&amp;sa=X&amp;ei=tiIoUObNLqmg4gSyqYGQDg&amp;ved=0CEwQsAQ&amp;biw=1150&amp;bih=573</a:t>
            </a:r>
            <a:endParaRPr lang="cs-CZ" sz="1900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1900" u="sng" dirty="0" smtClean="0">
                <a:latin typeface="Times New Roman" pitchFamily="18" charset="0"/>
                <a:cs typeface="Times New Roman" pitchFamily="18" charset="0"/>
                <a:hlinkClick r:id="rId7"/>
              </a:rPr>
              <a:t>https://www.google.cz/search?q=vyk%C5%99i%C4%8Dn%C3%ADk&amp;hl=cs&amp;client=firefox-a&amp;hs=cUa&amp;rls=org.mozilla:cs:official&amp;prmd=imvns&amp;tbm=isch&amp;tbo=u&amp;source=univ&amp;sa=X&amp;ei=alIlUK7NAuT24QTzrIHoCA&amp;ved=0CFQQsAQ&amp;biw=1366&amp;bih=624</a:t>
            </a:r>
            <a:endParaRPr lang="cs-CZ" sz="1900" dirty="0" smtClean="0">
              <a:latin typeface="Times New Roman" pitchFamily="18" charset="0"/>
              <a:cs typeface="Times New Roman" pitchFamily="18" charset="0"/>
            </a:endParaRPr>
          </a:p>
          <a:p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en-US" u="sng" dirty="0" smtClean="0"/>
              <a:t>Past perfect simple</a:t>
            </a:r>
            <a:endParaRPr lang="en-US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5"/>
            <a:ext cx="8229600" cy="480173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cs-CZ" u="sng" dirty="0" smtClean="0"/>
              <a:t>Tvoření kladné oznamovací věty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Kladná věta se tvoří pomocí podmětu, pomocného slovesa „</a:t>
            </a:r>
            <a:r>
              <a:rPr lang="cs-CZ" b="1" dirty="0" smtClean="0"/>
              <a:t>had</a:t>
            </a:r>
            <a:r>
              <a:rPr lang="cs-CZ" dirty="0" smtClean="0"/>
              <a:t>“ a minulého příčestí významového slovesa:</a:t>
            </a:r>
          </a:p>
          <a:p>
            <a:pPr>
              <a:lnSpc>
                <a:spcPct val="150000"/>
              </a:lnSpc>
              <a:buNone/>
            </a:pPr>
            <a:endParaRPr lang="cs-CZ" sz="1400" dirty="0" smtClean="0"/>
          </a:p>
          <a:p>
            <a:pPr>
              <a:lnSpc>
                <a:spcPct val="150000"/>
              </a:lnSpc>
              <a:buNone/>
            </a:pPr>
            <a:endParaRPr lang="cs-CZ" sz="1400" dirty="0" smtClean="0"/>
          </a:p>
          <a:p>
            <a:pPr algn="ctr">
              <a:buNone/>
            </a:pPr>
            <a:r>
              <a:rPr lang="cs-CZ" b="1" dirty="0" smtClean="0"/>
              <a:t>podmět</a:t>
            </a:r>
            <a:r>
              <a:rPr lang="en-US" b="1" dirty="0" smtClean="0"/>
              <a:t> 		</a:t>
            </a:r>
            <a:r>
              <a:rPr lang="cs-CZ" b="1" dirty="0" smtClean="0"/>
              <a:t>had		příčestí minulé</a:t>
            </a:r>
          </a:p>
          <a:p>
            <a:pPr>
              <a:buNone/>
            </a:pPr>
            <a:endParaRPr lang="cs-CZ" sz="1600" b="1" dirty="0" smtClean="0"/>
          </a:p>
          <a:p>
            <a:pPr>
              <a:buNone/>
            </a:pP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 descr="C:\Users\Pavel\Desktop\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4008" y="5013176"/>
            <a:ext cx="704850" cy="685800"/>
          </a:xfrm>
          <a:prstGeom prst="rect">
            <a:avLst/>
          </a:prstGeom>
          <a:noFill/>
        </p:spPr>
      </p:pic>
      <p:pic>
        <p:nvPicPr>
          <p:cNvPr id="7" name="Picture 2" descr="C:\Users\Pavel\Desktop\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71800" y="5013176"/>
            <a:ext cx="704850" cy="685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>
              <a:buNone/>
            </a:pPr>
            <a:r>
              <a:rPr lang="en-US" u="sng" dirty="0" smtClean="0"/>
              <a:t>Examples</a:t>
            </a:r>
            <a:r>
              <a:rPr lang="en-US" dirty="0" smtClean="0"/>
              <a:t>:</a:t>
            </a:r>
          </a:p>
          <a:p>
            <a:pPr>
              <a:buNone/>
            </a:pPr>
            <a:endParaRPr lang="en-US" sz="1400" dirty="0" smtClean="0"/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I had read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you had finished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he had eaten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we had played basketball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they had left</a:t>
            </a:r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rg_hi" descr="https://encrypted-tbn3.google.com/images?q=tbn:ANd9GcRNsaEsERUYJsy_OKZnDN6zoDYYyyp2Rjyzub7FW1Khtwl8aCQY0A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3789040"/>
            <a:ext cx="1872208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algn="ctr">
              <a:buNone/>
            </a:pPr>
            <a:r>
              <a:rPr lang="cs-CZ" u="sng" dirty="0" smtClean="0"/>
              <a:t>Tvoření záporné věty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Zápor se tvoří přidáním záporné částice „</a:t>
            </a:r>
            <a:r>
              <a:rPr lang="cs-CZ" b="1" dirty="0" smtClean="0"/>
              <a:t>not</a:t>
            </a:r>
            <a:r>
              <a:rPr lang="cs-CZ" dirty="0" smtClean="0"/>
              <a:t>“ 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	k pomocnému slovesu „</a:t>
            </a:r>
            <a:r>
              <a:rPr lang="cs-CZ" b="1" dirty="0" smtClean="0"/>
              <a:t>had</a:t>
            </a:r>
            <a:r>
              <a:rPr lang="cs-CZ" dirty="0" smtClean="0"/>
              <a:t>“:</a:t>
            </a:r>
          </a:p>
          <a:p>
            <a:pPr>
              <a:buNone/>
            </a:pPr>
            <a:endParaRPr lang="cs-CZ" sz="6000" dirty="0" smtClean="0"/>
          </a:p>
          <a:p>
            <a:pPr algn="ctr">
              <a:buNone/>
            </a:pPr>
            <a:r>
              <a:rPr lang="cs-CZ" b="1" dirty="0" smtClean="0"/>
              <a:t>podmět 	      had      	    not          příčestí minulé</a:t>
            </a:r>
          </a:p>
          <a:p>
            <a:pPr>
              <a:buNone/>
            </a:pP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C:\Users\Pavel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4077072"/>
            <a:ext cx="704850" cy="685800"/>
          </a:xfrm>
          <a:prstGeom prst="rect">
            <a:avLst/>
          </a:prstGeom>
          <a:noFill/>
        </p:spPr>
      </p:pic>
      <p:pic>
        <p:nvPicPr>
          <p:cNvPr id="6" name="Picture 2" descr="C:\Users\Pavel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7904" y="4077072"/>
            <a:ext cx="704850" cy="685800"/>
          </a:xfrm>
          <a:prstGeom prst="rect">
            <a:avLst/>
          </a:prstGeom>
          <a:noFill/>
        </p:spPr>
      </p:pic>
      <p:pic>
        <p:nvPicPr>
          <p:cNvPr id="7" name="Picture 2" descr="C:\Users\Pavel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4077072"/>
            <a:ext cx="704850" cy="685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>
              <a:buNone/>
            </a:pPr>
            <a:r>
              <a:rPr lang="en-US" u="sng" dirty="0" smtClean="0"/>
              <a:t>Examples</a:t>
            </a:r>
            <a:r>
              <a:rPr lang="en-US" dirty="0" smtClean="0"/>
              <a:t>:</a:t>
            </a:r>
          </a:p>
          <a:p>
            <a:pPr>
              <a:buNone/>
            </a:pPr>
            <a:endParaRPr lang="en-US" sz="1400" dirty="0" smtClean="0"/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I hadn‘t played football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you hadn‘t finished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he hadn‘t left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we hadn‘t cooked dinner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they hadn‘t read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rg_hi" descr="https://encrypted-tbn1.google.com/images?q=tbn:ANd9GcTgagHrnmz4iXkDxDnLSSDyr6mtfxxWARtBbdEgjJzOaoEIPgKi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0232" y="4365104"/>
            <a:ext cx="2016224" cy="1940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algn="ctr">
              <a:buNone/>
            </a:pPr>
            <a:r>
              <a:rPr lang="cs-CZ" u="sng" dirty="0" smtClean="0"/>
              <a:t>Tvoření otázky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Otázka se tvoří inverzí (prohozením) podmětu a pomocného slovesa „had“:</a:t>
            </a:r>
          </a:p>
          <a:p>
            <a:pPr>
              <a:lnSpc>
                <a:spcPct val="110000"/>
              </a:lnSpc>
            </a:pPr>
            <a:endParaRPr lang="cs-CZ" sz="1100" dirty="0" smtClean="0"/>
          </a:p>
          <a:p>
            <a:pPr>
              <a:lnSpc>
                <a:spcPct val="110000"/>
              </a:lnSpc>
              <a:buNone/>
            </a:pPr>
            <a:endParaRPr lang="cs-CZ" sz="4800" dirty="0" smtClean="0"/>
          </a:p>
          <a:p>
            <a:pPr algn="ctr">
              <a:buNone/>
            </a:pPr>
            <a:r>
              <a:rPr lang="cs-CZ" b="1" dirty="0" smtClean="0"/>
              <a:t>had	          podmět</a:t>
            </a:r>
            <a:r>
              <a:rPr lang="en-US" b="1" dirty="0" smtClean="0"/>
              <a:t> </a:t>
            </a:r>
            <a:r>
              <a:rPr lang="cs-CZ" b="1" dirty="0" smtClean="0"/>
              <a:t>            příčestí minulé      ?</a:t>
            </a: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C:\Users\Pavel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4005064"/>
            <a:ext cx="704850" cy="685800"/>
          </a:xfrm>
          <a:prstGeom prst="rect">
            <a:avLst/>
          </a:prstGeom>
          <a:noFill/>
        </p:spPr>
      </p:pic>
      <p:pic>
        <p:nvPicPr>
          <p:cNvPr id="6" name="Picture 2" descr="C:\Users\Pavel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4005064"/>
            <a:ext cx="704850" cy="685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>
              <a:buNone/>
            </a:pPr>
            <a:r>
              <a:rPr lang="en-US" u="sng" dirty="0" smtClean="0"/>
              <a:t>Examples</a:t>
            </a:r>
            <a:r>
              <a:rPr lang="en-US" dirty="0" smtClean="0"/>
              <a:t>:</a:t>
            </a:r>
          </a:p>
          <a:p>
            <a:pPr>
              <a:buNone/>
            </a:pPr>
            <a:endParaRPr lang="en-US" sz="1400" dirty="0" smtClean="0"/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en-US" dirty="0" smtClean="0"/>
              <a:t>Had you seen?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Had he left?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Had she read?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Had we finished?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Had they opened?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rg_hi" descr="https://encrypted-tbn1.google.com/images?q=tbn:ANd9GcSV8VkJ6yFMycNsP6GHdIiLnbBtZk77rJvJ0zL9giI4y2j5YmKh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2636912"/>
            <a:ext cx="2766495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Použití předminulého času prostého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568"/>
          </a:xfrm>
        </p:spPr>
        <p:txBody>
          <a:bodyPr/>
          <a:lstStyle/>
          <a:p>
            <a:r>
              <a:rPr lang="cs-CZ" u="sng" dirty="0" smtClean="0"/>
              <a:t>minulý děj, který nastal před určitým bodem v minulosti</a:t>
            </a:r>
            <a:r>
              <a:rPr lang="cs-CZ" dirty="0" smtClean="0"/>
              <a:t>:</a:t>
            </a:r>
          </a:p>
          <a:p>
            <a:pPr>
              <a:buNone/>
            </a:pPr>
            <a:endParaRPr lang="cs-CZ" sz="1600" dirty="0" smtClean="0"/>
          </a:p>
          <a:p>
            <a:pPr>
              <a:buFont typeface="Wingdings" pitchFamily="2" charset="2"/>
              <a:buChar char="ü"/>
            </a:pPr>
            <a:r>
              <a:rPr lang="cs-CZ" sz="3000" dirty="0" smtClean="0"/>
              <a:t> </a:t>
            </a:r>
            <a:r>
              <a:rPr lang="en-US" sz="3000" dirty="0" smtClean="0"/>
              <a:t>When he arrived at the station, the train had</a:t>
            </a:r>
            <a:endParaRPr lang="cs-CZ" sz="3000" dirty="0" smtClean="0"/>
          </a:p>
          <a:p>
            <a:pPr>
              <a:buNone/>
            </a:pPr>
            <a:r>
              <a:rPr lang="en-US" sz="3000" dirty="0" smtClean="0"/>
              <a:t>already left.</a:t>
            </a:r>
            <a:endParaRPr lang="cs-CZ" sz="3000" dirty="0" smtClean="0"/>
          </a:p>
          <a:p>
            <a:pPr>
              <a:buNone/>
            </a:pPr>
            <a:endParaRPr lang="cs-CZ" sz="2400" dirty="0" smtClean="0"/>
          </a:p>
          <a:p>
            <a:pPr>
              <a:buNone/>
            </a:pPr>
            <a:r>
              <a:rPr lang="en-US" sz="3000" dirty="0" smtClean="0"/>
              <a:t>   </a:t>
            </a:r>
            <a:r>
              <a:rPr lang="cs-CZ" sz="3000" dirty="0" smtClean="0"/>
              <a:t>   </a:t>
            </a:r>
            <a:r>
              <a:rPr lang="en-US" sz="3000" dirty="0" smtClean="0"/>
              <a:t>the train left 	       </a:t>
            </a:r>
            <a:r>
              <a:rPr lang="cs-CZ" sz="3000" dirty="0" smtClean="0"/>
              <a:t>	  </a:t>
            </a:r>
            <a:r>
              <a:rPr lang="en-US" sz="3000" dirty="0" smtClean="0"/>
              <a:t>he arrived</a:t>
            </a:r>
            <a:endParaRPr lang="en-US" sz="3000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7" name="Přímá spojovací šipka 6"/>
          <p:cNvCxnSpPr/>
          <p:nvPr/>
        </p:nvCxnSpPr>
        <p:spPr>
          <a:xfrm>
            <a:off x="899592" y="4797152"/>
            <a:ext cx="7056784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čára 8"/>
          <p:cNvCxnSpPr/>
          <p:nvPr/>
        </p:nvCxnSpPr>
        <p:spPr>
          <a:xfrm>
            <a:off x="1979712" y="4653136"/>
            <a:ext cx="0" cy="28803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/>
          <p:nvPr/>
        </p:nvCxnSpPr>
        <p:spPr>
          <a:xfrm>
            <a:off x="5148064" y="4653136"/>
            <a:ext cx="0" cy="28803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g_hi" descr="https://encrypted-tbn0.google.com/images?q=tbn:ANd9GcQl2NdJ6NxCRHildbIj924QqG8xW03b1jaRyBR5_dbFwAced8lOjw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4941168"/>
            <a:ext cx="1728192" cy="1772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il_fi" descr="8524814-vesela-podnikate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27984" y="4941168"/>
            <a:ext cx="1512168" cy="1916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	</a:t>
            </a:r>
            <a:r>
              <a:rPr lang="cs-CZ" u="sng" dirty="0" smtClean="0"/>
              <a:t>Srovnej</a:t>
            </a:r>
            <a:r>
              <a:rPr lang="cs-CZ" dirty="0" smtClean="0"/>
              <a:t>:</a:t>
            </a:r>
          </a:p>
          <a:p>
            <a:pPr>
              <a:lnSpc>
                <a:spcPct val="150000"/>
              </a:lnSpc>
              <a:buNone/>
            </a:pPr>
            <a:endParaRPr lang="cs-CZ" sz="1200" dirty="0" smtClean="0"/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en-US" dirty="0" smtClean="0"/>
              <a:t>When he arrived at the station, the train had</a:t>
            </a:r>
            <a:endParaRPr lang="cs-CZ" dirty="0" smtClean="0"/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already left.</a:t>
            </a:r>
            <a:endParaRPr lang="cs-CZ" dirty="0" smtClean="0"/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en-US" dirty="0" smtClean="0"/>
              <a:t>When he arrived at the station, the train</a:t>
            </a:r>
            <a:r>
              <a:rPr lang="cs-CZ" dirty="0" smtClean="0"/>
              <a:t> </a:t>
            </a:r>
            <a:r>
              <a:rPr lang="en-US" dirty="0" smtClean="0"/>
              <a:t>left.</a:t>
            </a:r>
            <a:endParaRPr lang="cs-CZ" dirty="0" smtClean="0"/>
          </a:p>
          <a:p>
            <a:pPr>
              <a:buNone/>
            </a:pPr>
            <a:endParaRPr lang="cs-CZ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il_fi" descr="vykricni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620688"/>
            <a:ext cx="648072" cy="137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1717</TotalTime>
  <Words>305</Words>
  <Application>Microsoft Office PowerPoint</Application>
  <PresentationFormat>Předvádění na obrazovce (4:3)</PresentationFormat>
  <Paragraphs>94</Paragraphs>
  <Slides>11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Snímek 1</vt:lpstr>
      <vt:lpstr>Past perfect simple</vt:lpstr>
      <vt:lpstr>Snímek 3</vt:lpstr>
      <vt:lpstr>Snímek 4</vt:lpstr>
      <vt:lpstr>Snímek 5</vt:lpstr>
      <vt:lpstr>Snímek 6</vt:lpstr>
      <vt:lpstr>Snímek 7</vt:lpstr>
      <vt:lpstr>Použití předminulého času prostého</vt:lpstr>
      <vt:lpstr>Snímek 9</vt:lpstr>
      <vt:lpstr>Snímek 10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Pavel</cp:lastModifiedBy>
  <cp:revision>71</cp:revision>
  <dcterms:created xsi:type="dcterms:W3CDTF">2012-06-29T04:39:45Z</dcterms:created>
  <dcterms:modified xsi:type="dcterms:W3CDTF">2012-08-19T19:50:47Z</dcterms:modified>
</cp:coreProperties>
</file>