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9" r:id="rId4"/>
    <p:sldId id="266" r:id="rId5"/>
    <p:sldId id="268" r:id="rId6"/>
    <p:sldId id="269" r:id="rId7"/>
    <p:sldId id="273" r:id="rId8"/>
    <p:sldId id="274" r:id="rId9"/>
    <p:sldId id="277" r:id="rId10"/>
    <p:sldId id="282" r:id="rId11"/>
    <p:sldId id="279" r:id="rId12"/>
    <p:sldId id="280" r:id="rId13"/>
    <p:sldId id="281" r:id="rId14"/>
    <p:sldId id="25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book+cartoon&amp;hl=cs&amp;client=firefox-a&amp;hs=FVN&amp;rls=org.mozilla:cs:official&amp;prmd=imvns&amp;tbm=isch&amp;tbo=u&amp;source=univ&amp;sa=X&amp;ei=3kEuUPXHM8j74QSaiYGIDw&amp;ved=0CE4QsAQ&amp;biw=1150&amp;bih=600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www.e-gramatica.com/download/cas-predpritomny-prosty-a-prubehovy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open+window+cartoon&amp;hl=cs&amp;client=firefox-a&amp;hs=ULS&amp;rls=org.mozilla:cs:official&amp;prmd=imvnsa&amp;tbm=isch&amp;tbo=u&amp;source=univ&amp;sa=X&amp;ei=lYouUP3XOM7a4QSbvIG4CQ&amp;ved=0CFUQsAQ&amp;biw=1150&amp;bih=600" TargetMode="External"/><Relationship Id="rId5" Type="http://schemas.openxmlformats.org/officeDocument/2006/relationships/hyperlink" Target="https://www.google.cz/search?q=pes+kreslen%C3%BD&amp;hl=cs&amp;client=firefox-a&amp;hs=Ht0&amp;rls=org.mozilla:cs:official&amp;prmd=imvns&amp;tbm=isch&amp;tbo=u&amp;source=univ&amp;sa=X&amp;ei=GhUoUKG7MaeB4gTExIGoAw&amp;ved=0CEoQsAQ&amp;biw=1150&amp;bih=573" TargetMode="External"/><Relationship Id="rId4" Type="http://schemas.openxmlformats.org/officeDocument/2006/relationships/hyperlink" Target="https://www.google.cz/search?q=kaktus&amp;hl=cs&amp;client=firefox-a&amp;hs=FF3&amp;rls=org.mozilla:cs:official&amp;prmd=imvns&amp;tbm=isch&amp;tbo=u&amp;source=univ&amp;sa=X&amp;ei=BEguUMj_HIWSswaTq4HQBQ&amp;ved=0CFoQsAQ&amp;biw=1150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332656"/>
            <a:ext cx="686368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/>
              <a:t>Předpřítomný čas prostý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Předpřítomný čas prostý (present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perfect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simple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předpřítomného času prostého, tvoření kladných vět, záporných vět a otázek a užití tohoto času. Na konci materiálu je stručné shrnutí.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ástupný symbol pro obsah 2"/>
          <p:cNvSpPr txBox="1">
            <a:spLocks/>
          </p:cNvSpPr>
          <p:nvPr/>
        </p:nvSpPr>
        <p:spPr>
          <a:xfrm>
            <a:off x="2411760" y="4149080"/>
            <a:ext cx="5256584" cy="9361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she has known him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Použití </a:t>
            </a:r>
            <a:r>
              <a:rPr lang="cs-CZ" u="sng" dirty="0" smtClean="0"/>
              <a:t>předpřítomného </a:t>
            </a:r>
            <a:r>
              <a:rPr lang="cs-CZ" u="sng" dirty="0" smtClean="0"/>
              <a:t>času prostého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dirty="0" smtClean="0"/>
              <a:t>1) </a:t>
            </a:r>
            <a:r>
              <a:rPr lang="cs-CZ" sz="2800" u="sng" dirty="0" smtClean="0"/>
              <a:t>děj, který začal v minulosti a pokračuje do přítomnosti</a:t>
            </a:r>
            <a:r>
              <a:rPr lang="cs-CZ" sz="2800" dirty="0" smtClean="0"/>
              <a:t>:</a:t>
            </a:r>
          </a:p>
          <a:p>
            <a:pPr>
              <a:buNone/>
            </a:pPr>
            <a:endParaRPr lang="cs-CZ" sz="1400" dirty="0" smtClean="0"/>
          </a:p>
          <a:p>
            <a:r>
              <a:rPr lang="en-US" sz="2800" dirty="0" smtClean="0"/>
              <a:t>We have been friends for a long time</a:t>
            </a:r>
            <a:r>
              <a:rPr lang="en-US" sz="2800" dirty="0" smtClean="0"/>
              <a:t>.</a:t>
            </a:r>
            <a:endParaRPr lang="cs-CZ" sz="2800" dirty="0" smtClean="0"/>
          </a:p>
          <a:p>
            <a:r>
              <a:rPr lang="en-US" sz="2800" dirty="0" smtClean="0"/>
              <a:t>She </a:t>
            </a:r>
            <a:r>
              <a:rPr lang="en-US" sz="2800" dirty="0" smtClean="0"/>
              <a:t>has known him since her childhood.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					        </a:t>
            </a:r>
            <a:endParaRPr lang="en-US" sz="2800" dirty="0" smtClean="0"/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		        HER 					NOW</a:t>
            </a:r>
          </a:p>
          <a:p>
            <a:pPr>
              <a:buNone/>
            </a:pPr>
            <a:r>
              <a:rPr lang="cs-CZ" sz="2800" dirty="0" smtClean="0"/>
              <a:t>		 CHILDHOOD</a:t>
            </a:r>
            <a:endParaRPr lang="cs-CZ" sz="2800" dirty="0" smtClean="0"/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en-US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Přímá spojovací šipka 6"/>
          <p:cNvCxnSpPr/>
          <p:nvPr/>
        </p:nvCxnSpPr>
        <p:spPr>
          <a:xfrm>
            <a:off x="1043608" y="5085184"/>
            <a:ext cx="684076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2411760" y="4941168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 flipV="1">
            <a:off x="2411760" y="4077072"/>
            <a:ext cx="0" cy="72008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>
            <a:off x="2411760" y="4077072"/>
            <a:ext cx="525658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2) </a:t>
            </a:r>
            <a:r>
              <a:rPr lang="cs-CZ" u="sng" dirty="0" smtClean="0"/>
              <a:t>životní zkušenost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en-US" sz="3000" dirty="0" smtClean="0"/>
              <a:t>I have been to London three times.</a:t>
            </a:r>
          </a:p>
          <a:p>
            <a:pPr>
              <a:lnSpc>
                <a:spcPct val="150000"/>
              </a:lnSpc>
            </a:pPr>
            <a:r>
              <a:rPr lang="en-US" sz="3000" dirty="0" smtClean="0"/>
              <a:t>She has read the book.</a:t>
            </a:r>
          </a:p>
          <a:p>
            <a:pPr>
              <a:lnSpc>
                <a:spcPct val="150000"/>
              </a:lnSpc>
            </a:pPr>
            <a:r>
              <a:rPr lang="en-US" sz="3000" dirty="0" smtClean="0"/>
              <a:t>We haven‘t seen the movie.</a:t>
            </a:r>
            <a:endParaRPr lang="cs-CZ" sz="3000" dirty="0" smtClean="0"/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3000" dirty="0" smtClean="0"/>
              <a:t> </a:t>
            </a:r>
            <a:r>
              <a:rPr lang="cs-CZ" sz="3000" dirty="0" smtClean="0"/>
              <a:t>často společně s časovými výrazy - </a:t>
            </a:r>
            <a:r>
              <a:rPr lang="en-US" sz="3000" i="1" dirty="0" smtClean="0"/>
              <a:t>ever, never, </a:t>
            </a:r>
            <a:r>
              <a:rPr lang="en-US" sz="3000" i="1" dirty="0" smtClean="0"/>
              <a:t>already,</a:t>
            </a:r>
            <a:r>
              <a:rPr lang="cs-CZ" sz="3000" i="1" dirty="0" smtClean="0"/>
              <a:t> </a:t>
            </a:r>
            <a:r>
              <a:rPr lang="en-US" sz="3000" i="1" dirty="0" smtClean="0"/>
              <a:t>yet</a:t>
            </a:r>
            <a:r>
              <a:rPr lang="en-US" sz="3000" i="1" dirty="0" smtClean="0"/>
              <a:t>, </a:t>
            </a:r>
            <a:r>
              <a:rPr lang="en-US" sz="3000" i="1" dirty="0" smtClean="0"/>
              <a:t>before</a:t>
            </a:r>
            <a:r>
              <a:rPr lang="cs-CZ" sz="30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3000" dirty="0" smtClean="0"/>
              <a:t>I have never been there.</a:t>
            </a:r>
          </a:p>
          <a:p>
            <a:pPr>
              <a:lnSpc>
                <a:spcPct val="150000"/>
              </a:lnSpc>
            </a:pPr>
            <a:r>
              <a:rPr lang="en-US" sz="3000" dirty="0" smtClean="0"/>
              <a:t>She hasn‘t eaten it before.</a:t>
            </a:r>
            <a:endParaRPr lang="en-US" sz="3000" dirty="0"/>
          </a:p>
        </p:txBody>
      </p:sp>
      <p:pic>
        <p:nvPicPr>
          <p:cNvPr id="6" name="il_fi" descr="http://www.picross.co.uk/BookCartoo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1412776"/>
            <a:ext cx="180020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sz="3500" dirty="0" smtClean="0"/>
              <a:t>3) </a:t>
            </a:r>
            <a:r>
              <a:rPr lang="cs-CZ" sz="3500" u="sng" dirty="0" smtClean="0"/>
              <a:t>minulý děj, který má dopad do současnosti</a:t>
            </a:r>
            <a:r>
              <a:rPr lang="cs-CZ" sz="3500" dirty="0" smtClean="0"/>
              <a:t>:</a:t>
            </a:r>
          </a:p>
          <a:p>
            <a:pPr>
              <a:lnSpc>
                <a:spcPct val="160000"/>
              </a:lnSpc>
              <a:buNone/>
            </a:pPr>
            <a:endParaRPr lang="cs-CZ" sz="1400" dirty="0" smtClean="0"/>
          </a:p>
          <a:p>
            <a:pPr>
              <a:lnSpc>
                <a:spcPct val="160000"/>
              </a:lnSpc>
            </a:pPr>
            <a:r>
              <a:rPr lang="en-US" dirty="0" smtClean="0"/>
              <a:t>I have opened</a:t>
            </a:r>
            <a:r>
              <a:rPr lang="cs-CZ" dirty="0" smtClean="0"/>
              <a:t> </a:t>
            </a:r>
            <a:r>
              <a:rPr lang="en-US" dirty="0" smtClean="0"/>
              <a:t>the window</a:t>
            </a:r>
            <a:r>
              <a:rPr lang="cs-CZ" dirty="0" smtClean="0"/>
              <a:t>. – Otevřel jsem okno a je otevřené.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He has left</a:t>
            </a:r>
            <a:r>
              <a:rPr lang="cs-CZ" dirty="0" smtClean="0"/>
              <a:t>. – Odešel. (Už tu není.)</a:t>
            </a:r>
            <a:endParaRPr lang="cs-CZ" dirty="0" smtClean="0"/>
          </a:p>
          <a:p>
            <a:pPr>
              <a:lnSpc>
                <a:spcPct val="160000"/>
              </a:lnSpc>
              <a:buNone/>
            </a:pPr>
            <a:endParaRPr lang="cs-CZ" sz="1500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často </a:t>
            </a:r>
            <a:r>
              <a:rPr lang="cs-CZ" dirty="0" smtClean="0"/>
              <a:t>společně s časovými výrazy - </a:t>
            </a:r>
            <a:r>
              <a:rPr lang="cs-CZ" i="1" dirty="0" smtClean="0"/>
              <a:t>just</a:t>
            </a:r>
            <a:r>
              <a:rPr lang="en-US" i="1" dirty="0" smtClean="0"/>
              <a:t>, yet</a:t>
            </a:r>
            <a:r>
              <a:rPr lang="cs-CZ" i="1" dirty="0" smtClean="0"/>
              <a:t>, </a:t>
            </a:r>
            <a:r>
              <a:rPr lang="en-US" i="1" dirty="0" smtClean="0"/>
              <a:t>already</a:t>
            </a:r>
            <a:r>
              <a:rPr lang="cs-CZ" dirty="0" smtClean="0"/>
              <a:t>: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We have just heard the news. </a:t>
            </a:r>
            <a:r>
              <a:rPr lang="cs-CZ" dirty="0" smtClean="0"/>
              <a:t>- Zrovna jsme tu novinku slyšeli</a:t>
            </a:r>
            <a:r>
              <a:rPr lang="en-US" dirty="0" smtClean="0"/>
              <a:t>. </a:t>
            </a:r>
            <a:r>
              <a:rPr lang="cs-CZ" dirty="0" smtClean="0"/>
              <a:t>(</a:t>
            </a:r>
            <a:r>
              <a:rPr lang="cs-CZ" dirty="0" smtClean="0"/>
              <a:t>Víme tedy o tom</a:t>
            </a:r>
            <a:r>
              <a:rPr lang="cs-CZ" dirty="0" smtClean="0"/>
              <a:t>.)</a:t>
            </a:r>
          </a:p>
          <a:p>
            <a:pPr>
              <a:lnSpc>
                <a:spcPct val="160000"/>
              </a:lnSpc>
            </a:pPr>
            <a:r>
              <a:rPr lang="cs-CZ" dirty="0" smtClean="0"/>
              <a:t>He has </a:t>
            </a:r>
            <a:r>
              <a:rPr lang="cs-CZ" dirty="0" err="1" smtClean="0"/>
              <a:t>already</a:t>
            </a:r>
            <a:r>
              <a:rPr lang="cs-CZ" dirty="0" smtClean="0"/>
              <a:t> </a:t>
            </a:r>
            <a:r>
              <a:rPr lang="cs-CZ" dirty="0" err="1" smtClean="0"/>
              <a:t>eaten</a:t>
            </a:r>
            <a:r>
              <a:rPr lang="cs-CZ" dirty="0" smtClean="0"/>
              <a:t>. – Už jedl. (Nemá tedy hlad.)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2.google.com/images?q=tbn:ANd9GcRsdhhsyanJKOCz5nGTk7KfD_6hts8Oqn4iEH-R6g_13IN9oWTq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2132856"/>
            <a:ext cx="201622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 algn="ctr">
              <a:buNone/>
            </a:pPr>
            <a:r>
              <a:rPr lang="cs-CZ" sz="4000" u="sng" dirty="0" smtClean="0"/>
              <a:t>SHRNUTÍ</a:t>
            </a:r>
          </a:p>
          <a:p>
            <a:pPr>
              <a:buNone/>
            </a:pPr>
            <a:r>
              <a:rPr lang="cs-CZ" sz="2800" u="sng" dirty="0" smtClean="0"/>
              <a:t>kladná věta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u="sng" dirty="0" smtClean="0"/>
              <a:t>záporná věta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800" u="sng" dirty="0" smtClean="0"/>
          </a:p>
          <a:p>
            <a:pPr>
              <a:buNone/>
            </a:pPr>
            <a:r>
              <a:rPr lang="cs-CZ" sz="2800" u="sng" dirty="0" smtClean="0"/>
              <a:t>otázka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552" y="1916832"/>
          <a:ext cx="7848872" cy="936104"/>
        </p:xfrm>
        <a:graphic>
          <a:graphicData uri="http://schemas.openxmlformats.org/drawingml/2006/table">
            <a:tbl>
              <a:tblPr/>
              <a:tblGrid>
                <a:gridCol w="3456724"/>
                <a:gridCol w="2196074"/>
                <a:gridCol w="2196074"/>
              </a:tblGrid>
              <a:tr h="4680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have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played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has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played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539552" y="3645024"/>
          <a:ext cx="7920879" cy="936104"/>
        </p:xfrm>
        <a:graphic>
          <a:graphicData uri="http://schemas.openxmlformats.org/drawingml/2006/table">
            <a:tbl>
              <a:tblPr/>
              <a:tblGrid>
                <a:gridCol w="2981350"/>
                <a:gridCol w="1894065"/>
                <a:gridCol w="1522732"/>
                <a:gridCol w="1522732"/>
              </a:tblGrid>
              <a:tr h="4680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have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not</a:t>
                      </a:r>
                      <a:endParaRPr lang="en-US" sz="1800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played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has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39552" y="5445224"/>
          <a:ext cx="7920880" cy="936104"/>
        </p:xfrm>
        <a:graphic>
          <a:graphicData uri="http://schemas.openxmlformats.org/drawingml/2006/table">
            <a:tbl>
              <a:tblPr/>
              <a:tblGrid>
                <a:gridCol w="2520280"/>
                <a:gridCol w="3185505"/>
                <a:gridCol w="2215095"/>
              </a:tblGrid>
              <a:tr h="415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Have</a:t>
                      </a:r>
                      <a:endParaRPr lang="en-US" sz="1800" b="1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played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?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21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Has</a:t>
                      </a:r>
                      <a:endParaRPr lang="en-US" sz="1800" b="1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08112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kumimoji="0" lang="cs-CZ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</a:t>
            </a:r>
            <a:r>
              <a:rPr kumimoji="0" lang="cs-CZ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autora</a:t>
            </a:r>
          </a:p>
          <a:p>
            <a:pPr lvl="0"/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www.e-</a:t>
            </a:r>
            <a:r>
              <a:rPr lang="cs-CZ" sz="21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gramatica.com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1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download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1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cas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-</a:t>
            </a:r>
            <a:r>
              <a:rPr lang="cs-CZ" sz="21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predpritomny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-prosty-a-</a:t>
            </a:r>
            <a:r>
              <a:rPr lang="cs-CZ" sz="21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prubehovy.pdf</a:t>
            </a:r>
            <a:endParaRPr kumimoji="0" lang="cs-CZ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https://www.google.cz/search?q=book+cartoon&amp;hl=cs&amp;client=firefox-a&amp;hs=FVN&amp;rls=org.mozilla:cs:official&amp;prmd=imvns&amp;tbm=isch&amp;tbo=u&amp;source=univ&amp;sa=X&amp;ei=3kEuUPXHM8j74QSaiYGIDw&amp;ved=0CE4QsAQ&amp;biw=1150&amp;bih=600</a:t>
            </a:r>
            <a:endParaRPr lang="cs-CZ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https://www.google.cz/search?q=kaktus&amp;hl=cs&amp;client=firefox-a&amp;hs=FF3&amp;rls=org.mozilla:cs:official&amp;prmd=imvns&amp;tbm=isch&amp;tbo=u&amp;source=univ&amp;sa=X&amp;ei=BEguUMj_HIWSswaTq4HQBQ&amp;ved=0CFoQsAQ&amp;biw=1150&amp;bih=600</a:t>
            </a:r>
            <a:endParaRPr lang="cs-CZ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www.google.cz/search?q=pes+kreslen%C3%BD&amp;hl=cs&amp;client=firefox-a&amp;hs=Ht0&amp;rls=org.mozilla:cs:official&amp;prmd=imvns&amp;tbm=isch&amp;tbo=u&amp;source=univ&amp;sa=X&amp;ei=GhUoUKG7MaeB4gTExIGoAw&amp;ved=0CEoQsAQ&amp;biw=1150&amp;bih=573</a:t>
            </a:r>
            <a:endParaRPr lang="cs-CZ" sz="21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6"/>
              </a:rPr>
              <a:t>www.google.cz/search?q=open+window+cartoon&amp;hl=cs&amp;client=firefox-a&amp;hs=ULS&amp;rls=org.mozilla:cs:official&amp;prmd=imvnsa&amp;tbm=isch&amp;tbo=u&amp;source=univ&amp;sa=X&amp;ei=lYouUP3XOM7a4QSbvIG4CQ&amp;ved=0CFUQsAQ&amp;biw=1150&amp;bih=600</a:t>
            </a:r>
            <a:endParaRPr lang="cs-CZ" sz="21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/>
          <a:lstStyle/>
          <a:p>
            <a:r>
              <a:rPr lang="en-US" u="sng" dirty="0" smtClean="0"/>
              <a:t>Present perfect simple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87374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u="sng" dirty="0" smtClean="0"/>
              <a:t>Tvoření kladné oznamovací věty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Kladná věta se tvoří pomocí podmětu, pomocného slovesa „</a:t>
            </a:r>
            <a:r>
              <a:rPr lang="cs-CZ" sz="2800" b="1" dirty="0" err="1" smtClean="0"/>
              <a:t>have</a:t>
            </a:r>
            <a:r>
              <a:rPr lang="cs-CZ" sz="2800" b="1" dirty="0" smtClean="0"/>
              <a:t>/has</a:t>
            </a:r>
            <a:r>
              <a:rPr lang="cs-CZ" sz="2800" dirty="0" smtClean="0"/>
              <a:t>“ a minulého příčestí významového slovesa: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en-US" b="1" dirty="0" smtClean="0"/>
              <a:t>I/you/we/they 		have </a:t>
            </a:r>
            <a:r>
              <a:rPr lang="cs-CZ" b="1" dirty="0" smtClean="0"/>
              <a:t>		příčestí minulé</a:t>
            </a:r>
          </a:p>
          <a:p>
            <a:pPr>
              <a:buNone/>
            </a:pPr>
            <a:endParaRPr lang="cs-CZ" sz="1400" b="1" dirty="0" smtClean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en-US" b="1" dirty="0" smtClean="0"/>
              <a:t>he/she/it 		has </a:t>
            </a:r>
            <a:r>
              <a:rPr lang="cs-CZ" b="1" dirty="0" smtClean="0"/>
              <a:t>		příčestí minulé</a:t>
            </a:r>
            <a:endParaRPr lang="cs-CZ" dirty="0" smtClean="0"/>
          </a:p>
          <a:p>
            <a:pPr algn="ctr"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4221088"/>
            <a:ext cx="704850" cy="68580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5517232"/>
            <a:ext cx="704850" cy="685800"/>
          </a:xfrm>
          <a:prstGeom prst="rect">
            <a:avLst/>
          </a:prstGeom>
          <a:noFill/>
        </p:spPr>
      </p:pic>
      <p:pic>
        <p:nvPicPr>
          <p:cNvPr id="8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5517232"/>
            <a:ext cx="704850" cy="685800"/>
          </a:xfrm>
          <a:prstGeom prst="rect">
            <a:avLst/>
          </a:prstGeom>
          <a:noFill/>
        </p:spPr>
      </p:pic>
      <p:pic>
        <p:nvPicPr>
          <p:cNvPr id="9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4221088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 algn="ctr">
              <a:buNone/>
            </a:pPr>
            <a:r>
              <a:rPr lang="cs-CZ" sz="3600" u="sng" dirty="0" smtClean="0"/>
              <a:t>Příčestí minulé</a:t>
            </a:r>
          </a:p>
          <a:p>
            <a:pPr>
              <a:buNone/>
            </a:pPr>
            <a:endParaRPr lang="cs-CZ" sz="2800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pravidelná slovesa</a:t>
            </a:r>
            <a:r>
              <a:rPr lang="cs-CZ" dirty="0" smtClean="0"/>
              <a:t> – koncovka –</a:t>
            </a:r>
            <a:r>
              <a:rPr lang="cs-CZ" dirty="0" err="1" smtClean="0"/>
              <a:t>ed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en-US" dirty="0" smtClean="0"/>
              <a:t>played, liked, wanted …</a:t>
            </a:r>
          </a:p>
          <a:p>
            <a:pPr>
              <a:buNone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nepravidelná slovesa</a:t>
            </a:r>
            <a:r>
              <a:rPr lang="cs-CZ" dirty="0" smtClean="0"/>
              <a:t> – tzv. 3. tvar slovesa</a:t>
            </a:r>
          </a:p>
          <a:p>
            <a:r>
              <a:rPr lang="cs-CZ" dirty="0" smtClean="0"/>
              <a:t> </a:t>
            </a:r>
            <a:r>
              <a:rPr lang="en-US" dirty="0" smtClean="0"/>
              <a:t>bought, put, seen …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I have met him.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He has finished his essay.</a:t>
            </a: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She has been to London twice.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We have seen it.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They have read the book.</a:t>
            </a:r>
          </a:p>
          <a:p>
            <a:pPr>
              <a:lnSpc>
                <a:spcPct val="150000"/>
              </a:lnSpc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www.picross.co.uk/BookCartoo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149080"/>
            <a:ext cx="201622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692696"/>
            <a:ext cx="8352928" cy="5688632"/>
          </a:xfrm>
        </p:spPr>
        <p:txBody>
          <a:bodyPr/>
          <a:lstStyle/>
          <a:p>
            <a:pPr algn="ctr">
              <a:buNone/>
            </a:pPr>
            <a:r>
              <a:rPr lang="cs-CZ" u="sng" dirty="0" smtClean="0"/>
              <a:t>Tvoření záporné věty</a:t>
            </a:r>
          </a:p>
          <a:p>
            <a:r>
              <a:rPr lang="cs-CZ" dirty="0" smtClean="0"/>
              <a:t>Zápor se tvoří přidáním záporné částice „</a:t>
            </a:r>
            <a:r>
              <a:rPr lang="cs-CZ" b="1" dirty="0" smtClean="0"/>
              <a:t>not</a:t>
            </a:r>
            <a:r>
              <a:rPr lang="cs-CZ" dirty="0" smtClean="0"/>
              <a:t>“ </a:t>
            </a:r>
          </a:p>
          <a:p>
            <a:pPr>
              <a:buNone/>
            </a:pPr>
            <a:r>
              <a:rPr lang="cs-CZ" dirty="0" smtClean="0"/>
              <a:t>	k pomocnému slovesu „</a:t>
            </a:r>
            <a:r>
              <a:rPr lang="cs-CZ" b="1" dirty="0" err="1" smtClean="0"/>
              <a:t>have</a:t>
            </a:r>
            <a:r>
              <a:rPr lang="cs-CZ" b="1" dirty="0" smtClean="0"/>
              <a:t>/has</a:t>
            </a:r>
            <a:r>
              <a:rPr lang="cs-CZ" dirty="0" smtClean="0"/>
              <a:t>“:</a:t>
            </a:r>
          </a:p>
          <a:p>
            <a:pPr>
              <a:buNone/>
            </a:pPr>
            <a:endParaRPr lang="cs-CZ" sz="6000" dirty="0" smtClean="0"/>
          </a:p>
          <a:p>
            <a:pPr>
              <a:buNone/>
            </a:pPr>
            <a:r>
              <a:rPr lang="en-US" b="1" dirty="0" smtClean="0"/>
              <a:t>I/you/we/they </a:t>
            </a:r>
            <a:r>
              <a:rPr lang="cs-CZ" b="1" dirty="0" smtClean="0"/>
              <a:t>      </a:t>
            </a:r>
            <a:r>
              <a:rPr lang="en-US" b="1" dirty="0" smtClean="0"/>
              <a:t>have </a:t>
            </a:r>
            <a:r>
              <a:rPr lang="cs-CZ" b="1" dirty="0" smtClean="0"/>
              <a:t>     not      příčestí minulé</a:t>
            </a:r>
          </a:p>
          <a:p>
            <a:pPr>
              <a:buNone/>
            </a:pPr>
            <a:endParaRPr lang="cs-CZ" sz="1400" b="1" dirty="0" smtClean="0"/>
          </a:p>
          <a:p>
            <a:pPr>
              <a:buNone/>
            </a:pPr>
            <a:endParaRPr lang="cs-CZ" b="1" dirty="0" smtClean="0"/>
          </a:p>
          <a:p>
            <a:pPr algn="ctr">
              <a:buNone/>
            </a:pPr>
            <a:r>
              <a:rPr lang="cs-CZ" b="1" dirty="0" smtClean="0"/>
              <a:t>h</a:t>
            </a:r>
            <a:r>
              <a:rPr lang="en-US" b="1" dirty="0" smtClean="0"/>
              <a:t>e/she/it </a:t>
            </a:r>
            <a:r>
              <a:rPr lang="cs-CZ" b="1" dirty="0" smtClean="0"/>
              <a:t>	      </a:t>
            </a:r>
            <a:r>
              <a:rPr lang="en-US" b="1" dirty="0" smtClean="0"/>
              <a:t>has</a:t>
            </a:r>
            <a:r>
              <a:rPr lang="cs-CZ" b="1" dirty="0" smtClean="0"/>
              <a:t> 	not 	    příčestí minulé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573016"/>
            <a:ext cx="436474" cy="46506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5013176"/>
            <a:ext cx="436474" cy="465060"/>
          </a:xfrm>
          <a:prstGeom prst="rect">
            <a:avLst/>
          </a:prstGeom>
          <a:noFill/>
        </p:spPr>
      </p:pic>
      <p:pic>
        <p:nvPicPr>
          <p:cNvPr id="8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5013176"/>
            <a:ext cx="436474" cy="465060"/>
          </a:xfrm>
          <a:prstGeom prst="rect">
            <a:avLst/>
          </a:prstGeom>
          <a:noFill/>
        </p:spPr>
      </p:pic>
      <p:pic>
        <p:nvPicPr>
          <p:cNvPr id="9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5013176"/>
            <a:ext cx="436474" cy="465060"/>
          </a:xfrm>
          <a:prstGeom prst="rect">
            <a:avLst/>
          </a:prstGeom>
          <a:noFill/>
        </p:spPr>
      </p:pic>
      <p:pic>
        <p:nvPicPr>
          <p:cNvPr id="10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573016"/>
            <a:ext cx="436474" cy="465060"/>
          </a:xfrm>
          <a:prstGeom prst="rect">
            <a:avLst/>
          </a:prstGeom>
          <a:noFill/>
        </p:spPr>
      </p:pic>
      <p:pic>
        <p:nvPicPr>
          <p:cNvPr id="11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573016"/>
            <a:ext cx="436474" cy="4650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I haven‘t been to Mexico.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He hasn‘t finished his essay.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We haven‘t seen it.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3.google.com/images?q=tbn:ANd9GcS4H-N8v3wcHNJwrqvQMCaZNLgRU9Kbscllsavqn6Wz3ALGzfBVs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764704"/>
            <a:ext cx="2170805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Pavel\Desktop\Obrázek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4094748"/>
            <a:ext cx="3447082" cy="25801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363272" cy="56886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Tvoření otázky</a:t>
            </a:r>
          </a:p>
          <a:p>
            <a:pPr>
              <a:lnSpc>
                <a:spcPct val="110000"/>
              </a:lnSpc>
            </a:pPr>
            <a:r>
              <a:rPr lang="cs-CZ" dirty="0" smtClean="0"/>
              <a:t>Otázka se tvoří inverzí (prohozením) podmětu a pomocného slovesa „have/has“:</a:t>
            </a:r>
          </a:p>
          <a:p>
            <a:pPr>
              <a:lnSpc>
                <a:spcPct val="110000"/>
              </a:lnSpc>
            </a:pPr>
            <a:endParaRPr lang="cs-CZ" sz="1100" dirty="0" smtClean="0"/>
          </a:p>
          <a:p>
            <a:pPr>
              <a:lnSpc>
                <a:spcPct val="110000"/>
              </a:lnSpc>
              <a:buNone/>
            </a:pPr>
            <a:endParaRPr lang="cs-CZ" dirty="0" smtClean="0"/>
          </a:p>
          <a:p>
            <a:pPr>
              <a:buNone/>
            </a:pPr>
            <a:r>
              <a:rPr lang="en-US" b="1" dirty="0" smtClean="0"/>
              <a:t>have </a:t>
            </a:r>
            <a:r>
              <a:rPr lang="cs-CZ" b="1" dirty="0" smtClean="0"/>
              <a:t>	         </a:t>
            </a:r>
            <a:r>
              <a:rPr lang="en-US" b="1" dirty="0" smtClean="0"/>
              <a:t>I/you/we/they </a:t>
            </a:r>
            <a:r>
              <a:rPr lang="cs-CZ" b="1" dirty="0" smtClean="0"/>
              <a:t>          příčestí minulé ?</a:t>
            </a:r>
          </a:p>
          <a:p>
            <a:pPr>
              <a:buNone/>
            </a:pPr>
            <a:endParaRPr lang="cs-CZ" sz="1400" b="1" dirty="0" smtClean="0"/>
          </a:p>
          <a:p>
            <a:pPr>
              <a:buNone/>
            </a:pPr>
            <a:endParaRPr lang="cs-CZ" b="1" dirty="0" smtClean="0"/>
          </a:p>
          <a:p>
            <a:pPr algn="ctr">
              <a:buNone/>
            </a:pPr>
            <a:r>
              <a:rPr lang="en-US" b="1" dirty="0" smtClean="0"/>
              <a:t>has</a:t>
            </a:r>
            <a:r>
              <a:rPr lang="cs-CZ" b="1" dirty="0" smtClean="0"/>
              <a:t>            h</a:t>
            </a:r>
            <a:r>
              <a:rPr lang="en-US" b="1" dirty="0" smtClean="0"/>
              <a:t>e/she/it </a:t>
            </a:r>
            <a:r>
              <a:rPr lang="cs-CZ" b="1" dirty="0" smtClean="0"/>
              <a:t>		příčestí minulé ?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3284984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4725144"/>
            <a:ext cx="704850" cy="68580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725144"/>
            <a:ext cx="704850" cy="685800"/>
          </a:xfrm>
          <a:prstGeom prst="rect">
            <a:avLst/>
          </a:prstGeom>
          <a:noFill/>
        </p:spPr>
      </p:pic>
      <p:pic>
        <p:nvPicPr>
          <p:cNvPr id="8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3284984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pPr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4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Have you finished?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Has he seen the dog?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Has she left?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Have they bought it?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365104"/>
            <a:ext cx="2155745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cs-CZ" dirty="0" smtClean="0"/>
              <a:t>pokud je na začátku otázky tázací zájmeno (</a:t>
            </a:r>
            <a:r>
              <a:rPr lang="cs-CZ" dirty="0" err="1" smtClean="0"/>
              <a:t>who</a:t>
            </a:r>
            <a:r>
              <a:rPr lang="cs-CZ" dirty="0" smtClean="0"/>
              <a:t>, </a:t>
            </a:r>
            <a:r>
              <a:rPr lang="cs-CZ" dirty="0" err="1" smtClean="0"/>
              <a:t>what</a:t>
            </a:r>
            <a:r>
              <a:rPr lang="cs-CZ" dirty="0" smtClean="0"/>
              <a:t>, </a:t>
            </a:r>
            <a:r>
              <a:rPr lang="cs-CZ" dirty="0" err="1" smtClean="0"/>
              <a:t>when</a:t>
            </a:r>
            <a:r>
              <a:rPr lang="cs-CZ" dirty="0" smtClean="0"/>
              <a:t>, </a:t>
            </a:r>
            <a:r>
              <a:rPr lang="cs-CZ" dirty="0" err="1" smtClean="0"/>
              <a:t>why</a:t>
            </a:r>
            <a:r>
              <a:rPr lang="cs-CZ" dirty="0" smtClean="0"/>
              <a:t> apod.), následuje pomocné sloveso „</a:t>
            </a:r>
            <a:r>
              <a:rPr lang="cs-CZ" dirty="0" err="1" smtClean="0"/>
              <a:t>have</a:t>
            </a:r>
            <a:r>
              <a:rPr lang="cs-CZ" dirty="0" smtClean="0"/>
              <a:t>/has “ až za ním:</a:t>
            </a:r>
          </a:p>
          <a:p>
            <a:pPr>
              <a:lnSpc>
                <a:spcPct val="160000"/>
              </a:lnSpc>
              <a:buNone/>
            </a:pPr>
            <a:endParaRPr lang="cs-CZ" sz="1200" dirty="0" smtClean="0"/>
          </a:p>
          <a:p>
            <a:pPr>
              <a:lnSpc>
                <a:spcPct val="16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What have you done?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Where has she been?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</TotalTime>
  <Words>530</Words>
  <Application>Microsoft Office PowerPoint</Application>
  <PresentationFormat>Předvádění na obrazovce (4:3)</PresentationFormat>
  <Paragraphs>134</Paragraphs>
  <Slides>14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Snímek 1</vt:lpstr>
      <vt:lpstr>Present perfect simple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Použití předpřítomného času prostého</vt:lpstr>
      <vt:lpstr>Snímek 11</vt:lpstr>
      <vt:lpstr>Snímek 12</vt:lpstr>
      <vt:lpstr>Snímek 13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94</cp:revision>
  <dcterms:created xsi:type="dcterms:W3CDTF">2012-06-29T04:39:45Z</dcterms:created>
  <dcterms:modified xsi:type="dcterms:W3CDTF">2012-08-17T19:58:59Z</dcterms:modified>
</cp:coreProperties>
</file>