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6" r:id="rId3"/>
    <p:sldId id="267" r:id="rId4"/>
    <p:sldId id="275" r:id="rId5"/>
    <p:sldId id="268" r:id="rId6"/>
    <p:sldId id="269" r:id="rId7"/>
    <p:sldId id="270" r:id="rId8"/>
    <p:sldId id="258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17.8.2012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17.8.2012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17.8.2012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8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s://www.google.cz/search?q=%C5%BD%C3%81ROVKA&amp;hl=cs&amp;client=firefox-a&amp;hs=t1r&amp;sa=X&amp;rls=org.mozilla:cs:official&amp;prmd=imvns&amp;tbm=isch&amp;tbo=u&amp;source=univ&amp;ei=zLYiUN2SM8nntQaZ3YCACg&amp;ved=0CGgQsAQ&amp;biw=1366&amp;bih=624" TargetMode="External"/><Relationship Id="rId7" Type="http://schemas.openxmlformats.org/officeDocument/2006/relationships/hyperlink" Target="https://www.google.cz/search?q=car+cartoon&amp;oe=utf-8&amp;aq=t&amp;rls=org.mozilla:cs:official&amp;client=firefox-a&amp;um=1&amp;ie=UTF-8&amp;hl=cs&amp;tbm=isch&amp;source=og&amp;sa=N&amp;tab=wi&amp;ei=RgwuUOW-MNGOswaXiYDQCg&amp;biw=1150&amp;bih=600&amp;sei=TQwuUMK3B9HjtQbR64CoBw" TargetMode="External"/><Relationship Id="rId2" Type="http://schemas.openxmlformats.org/officeDocument/2006/relationships/hyperlink" Target="https://www.google.cz/search?q=otazn%C3%ADk&amp;hl=cs&amp;client=firefox-a&amp;hs=r7r&amp;rls=org.mozilla:cs:official&amp;prmd=imvns&amp;tbm=isch&amp;tbo=u&amp;source=univ&amp;sa=X&amp;ei=PrgiUM7NBouRswbXloDgBg&amp;ved=0CFwQsAQ&amp;biw=1366&amp;bih=62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z/search?q=basket&amp;oe=utf-8&amp;aq=t&amp;rls=org.mozilla:cs:official&amp;client=firefox-a&amp;um=1&amp;ie=UTF-8&amp;hl=cs&amp;tbm=isch&amp;source=og&amp;sa=N&amp;tab=wi&amp;ei=SbkrUI7wJZDEsga024CwCw&amp;biw=1150&amp;bih=600&amp;sei=S7krUK-xNMvptQa0roGACA" TargetMode="External"/><Relationship Id="rId5" Type="http://schemas.openxmlformats.org/officeDocument/2006/relationships/hyperlink" Target="https://www.google.cz/search?q=shoes+cartoon&amp;oe=utf-8&amp;aq=t&amp;rls=org.mozilla:cs:official&amp;client=firefox-a&amp;um=1&amp;ie=UTF-8&amp;hl=cs&amp;tbm=isch&amp;source=og&amp;sa=N&amp;tab=wi&amp;ei=yQwuULLXN4njtQbYloDYCw&amp;biw=1150&amp;bih=600&amp;sei=zQwuULaaJYqWswbR9IHYBA" TargetMode="External"/><Relationship Id="rId4" Type="http://schemas.openxmlformats.org/officeDocument/2006/relationships/hyperlink" Target="https://www.google.cz/search?q=train&amp;oe=utf-8&amp;aq=t&amp;rls=org.mozilla:cs:official&amp;client=firefox-a&amp;um=1&amp;ie=UTF-8&amp;hl=cs&amp;tbm=isch&amp;source=og&amp;sa=N&amp;tab=wi&amp;ei=yYEqUNmqFtCO4gST14GQCw&amp;biw=1150&amp;bih=600&amp;sei=04EqUIy9Bu7S4QTm7YHwC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9512" y="476672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lvl="1" algn="ctr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3600" dirty="0" smtClean="0"/>
              <a:t>Podmínkové věty - cvičení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Podmínkové věty - cvičení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druhý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17. 8. </a:t>
                      </a: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k procvičení prvního a druhého kondicionálu. Žáci mají za úkol rozhodnout, jaký kondicionál se do vět hodí. Na konci prezentace je řešení.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		</a:t>
            </a:r>
            <a:r>
              <a:rPr lang="en-US" u="sng" dirty="0" smtClean="0"/>
              <a:t>Complete the sentences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sz="1200" dirty="0" smtClean="0"/>
          </a:p>
          <a:p>
            <a:pPr>
              <a:lnSpc>
                <a:spcPct val="200000"/>
              </a:lnSpc>
              <a:buNone/>
            </a:pPr>
            <a:r>
              <a:rPr lang="en-US" sz="2800" dirty="0" smtClean="0"/>
              <a:t>1. Hurry up! If we ………………</a:t>
            </a:r>
            <a:r>
              <a:rPr lang="cs-CZ" sz="2800" dirty="0" smtClean="0"/>
              <a:t>….</a:t>
            </a:r>
            <a:r>
              <a:rPr lang="en-US" sz="2800" dirty="0" smtClean="0"/>
              <a:t>………. (be) late, we ……………………………… (not/catch) the train.</a:t>
            </a:r>
          </a:p>
          <a:p>
            <a:pPr>
              <a:lnSpc>
                <a:spcPct val="200000"/>
              </a:lnSpc>
              <a:buNone/>
            </a:pPr>
            <a:r>
              <a:rPr lang="en-US" sz="2800" dirty="0" smtClean="0"/>
              <a:t>2. I‘m 17. If I …………………</a:t>
            </a:r>
            <a:r>
              <a:rPr lang="cs-CZ" sz="2800" dirty="0" smtClean="0"/>
              <a:t>……………..</a:t>
            </a:r>
            <a:r>
              <a:rPr lang="en-US" sz="2800" dirty="0" smtClean="0"/>
              <a:t>…….. (be) 18, I …………………</a:t>
            </a:r>
            <a:r>
              <a:rPr lang="cs-CZ" sz="2800" dirty="0" smtClean="0"/>
              <a:t>……………….</a:t>
            </a:r>
            <a:r>
              <a:rPr lang="en-US" sz="2800" dirty="0" smtClean="0"/>
              <a:t>… (can) drive a car.</a:t>
            </a:r>
          </a:p>
          <a:p>
            <a:pPr>
              <a:lnSpc>
                <a:spcPct val="200000"/>
              </a:lnSpc>
              <a:buNone/>
            </a:pPr>
            <a:r>
              <a:rPr lang="en-US" sz="2800" dirty="0" smtClean="0"/>
              <a:t>3. If I ……………</a:t>
            </a:r>
            <a:r>
              <a:rPr lang="cs-CZ" sz="2800" dirty="0" smtClean="0"/>
              <a:t>………………..</a:t>
            </a:r>
            <a:r>
              <a:rPr lang="en-US" sz="2800" dirty="0" smtClean="0"/>
              <a:t>………………….. (be) you, I …………</a:t>
            </a:r>
            <a:r>
              <a:rPr lang="cs-CZ" sz="2800" dirty="0" smtClean="0"/>
              <a:t>……….</a:t>
            </a:r>
            <a:r>
              <a:rPr lang="en-US" sz="2800" dirty="0" smtClean="0"/>
              <a:t>…………….. (not/buy) these shoes.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http://mladez.astro.cz/wp-content/uploads/2011/02/otazn%C3%ADk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260648"/>
            <a:ext cx="10081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rg_hi" descr="https://encrypted-tbn0.google.com/images?q=tbn:ANd9GcQl2NdJ6NxCRHildbIj924QqG8xW03b1jaRyBR5_dbFwAced8lOjw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6296" y="1700808"/>
            <a:ext cx="1685285" cy="151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rg_hi" descr="https://encrypted-tbn0.google.com/images?q=tbn:ANd9GcTnvcUrowNNAsxy68W9QVviTMlubEu-i9EFA9IZyFnGXsy7SRYE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48264" y="5301208"/>
            <a:ext cx="2016224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Autofit/>
          </a:bodyPr>
          <a:lstStyle/>
          <a:p>
            <a:pPr>
              <a:lnSpc>
                <a:spcPts val="6000"/>
              </a:lnSpc>
              <a:buNone/>
            </a:pPr>
            <a:r>
              <a:rPr lang="cs-CZ" sz="2800" dirty="0" smtClean="0"/>
              <a:t>4. </a:t>
            </a:r>
            <a:r>
              <a:rPr lang="en-US" sz="2800" dirty="0" smtClean="0"/>
              <a:t>I must study. If I ….…………………….. (not/study), I …………………………………. (not/pass) the test.</a:t>
            </a:r>
          </a:p>
          <a:p>
            <a:pPr>
              <a:lnSpc>
                <a:spcPts val="6000"/>
              </a:lnSpc>
              <a:buNone/>
            </a:pPr>
            <a:r>
              <a:rPr lang="en-US" sz="2800" dirty="0" smtClean="0"/>
              <a:t>5. I ………………….....………. (be) really happy if he ……………………………… (come) tomorrow.</a:t>
            </a:r>
          </a:p>
          <a:p>
            <a:pPr>
              <a:lnSpc>
                <a:spcPts val="6000"/>
              </a:lnSpc>
              <a:buNone/>
            </a:pPr>
            <a:r>
              <a:rPr lang="en-US" sz="2800" dirty="0" smtClean="0"/>
              <a:t>6. He‘s quite short. If he ………………………….. (be) taller, he ………………………………………………. (be) a basketball player.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rg_hi" descr="https://encrypted-tbn3.google.com/images?q=tbn:ANd9GcRNsaEsERUYJsy_OKZnDN6zoDYYyyp2Rjyzub7FW1Khtwl8aCQY0A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08304" y="5373216"/>
            <a:ext cx="1487317" cy="14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0465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ts val="5700"/>
              </a:lnSpc>
              <a:buNone/>
            </a:pPr>
            <a:r>
              <a:rPr lang="cs-CZ" dirty="0" smtClean="0"/>
              <a:t>7. </a:t>
            </a:r>
            <a:r>
              <a:rPr lang="en-US" dirty="0" smtClean="0"/>
              <a:t>I‘m glad that you are here. I don’t know what I ………………….…….. (do) if you ……………………….. (be/not) here to help me.</a:t>
            </a:r>
          </a:p>
          <a:p>
            <a:pPr>
              <a:lnSpc>
                <a:spcPts val="5700"/>
              </a:lnSpc>
              <a:buNone/>
            </a:pPr>
            <a:r>
              <a:rPr lang="en-US" dirty="0" smtClean="0"/>
              <a:t>8. …………………….. you ……………………… (come) back if I ………………………………………….. (wait) for you?</a:t>
            </a:r>
          </a:p>
          <a:p>
            <a:pPr>
              <a:lnSpc>
                <a:spcPts val="5700"/>
              </a:lnSpc>
              <a:buNone/>
            </a:pPr>
            <a:r>
              <a:rPr lang="en-US" dirty="0" smtClean="0"/>
              <a:t>9. He has no money. If he ………………………………. (have) money, he ……………………………………….. (buy) a new car.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rg_hi" descr="https://encrypted-tbn2.google.com/images?q=tbn:ANd9GcQV4zVcworw79Yk9_tFkWo_mhUXfodRuIqzxHY_e5G-HM1X7aLZD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5805264"/>
            <a:ext cx="1851738" cy="838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		</a:t>
            </a:r>
            <a:r>
              <a:rPr lang="cs-CZ" u="sng" dirty="0" smtClean="0"/>
              <a:t>Řešení</a:t>
            </a:r>
            <a:r>
              <a:rPr lang="cs-CZ" dirty="0" smtClean="0"/>
              <a:t>: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1. Hurry up! If we </a:t>
            </a:r>
            <a:r>
              <a:rPr lang="cs-CZ" dirty="0" smtClean="0"/>
              <a:t>ARE </a:t>
            </a:r>
            <a:r>
              <a:rPr lang="en-US" dirty="0" smtClean="0"/>
              <a:t>late, we </a:t>
            </a:r>
            <a:r>
              <a:rPr lang="cs-CZ" dirty="0" smtClean="0"/>
              <a:t>WON‘T CATCH</a:t>
            </a:r>
            <a:r>
              <a:rPr lang="en-US" dirty="0" smtClean="0"/>
              <a:t> the train.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2. I‘m 17. If I </a:t>
            </a:r>
            <a:r>
              <a:rPr lang="cs-CZ" dirty="0" smtClean="0"/>
              <a:t>WAS</a:t>
            </a:r>
            <a:r>
              <a:rPr lang="en-US" dirty="0" smtClean="0"/>
              <a:t> 18, I </a:t>
            </a:r>
            <a:r>
              <a:rPr lang="cs-CZ" dirty="0" smtClean="0"/>
              <a:t>COULD</a:t>
            </a:r>
            <a:r>
              <a:rPr lang="en-US" dirty="0" smtClean="0"/>
              <a:t> drive a car.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3. If I </a:t>
            </a:r>
            <a:r>
              <a:rPr lang="cs-CZ" dirty="0" smtClean="0"/>
              <a:t>WERE</a:t>
            </a:r>
            <a:r>
              <a:rPr lang="en-US" dirty="0" smtClean="0"/>
              <a:t> you, I </a:t>
            </a:r>
            <a:r>
              <a:rPr lang="cs-CZ" dirty="0" smtClean="0"/>
              <a:t>WOULDN‘T BUY</a:t>
            </a:r>
            <a:r>
              <a:rPr lang="en-US" dirty="0" smtClean="0"/>
              <a:t> these shoes.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Zástupný symbol pro obsah 5" descr="http://www.showmesomemoney.com/wp-content/uploads/2012/06/lightbulb.gif"/>
          <p:cNvPicPr>
            <a:picLocks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332656"/>
            <a:ext cx="792088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rg_hi" descr="https://encrypted-tbn0.google.com/images?q=tbn:ANd9GcQl2NdJ6NxCRHildbIj924QqG8xW03b1jaRyBR5_dbFwAced8lOjw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4288" y="2204864"/>
            <a:ext cx="1656184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rg_hi" descr="https://encrypted-tbn0.google.com/images?q=tbn:ANd9GcTnvcUrowNNAsxy68W9QVviTMlubEu-i9EFA9IZyFnGXsy7SRYE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16216" y="5373216"/>
            <a:ext cx="2197214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None/>
            </a:pPr>
            <a:r>
              <a:rPr lang="cs-CZ" dirty="0" smtClean="0"/>
              <a:t>4. </a:t>
            </a:r>
            <a:r>
              <a:rPr lang="en-US" dirty="0" smtClean="0"/>
              <a:t>I must study. If I </a:t>
            </a:r>
            <a:r>
              <a:rPr lang="cs-CZ" dirty="0" smtClean="0"/>
              <a:t>DON‘T STUDY</a:t>
            </a:r>
            <a:r>
              <a:rPr lang="en-US" dirty="0" smtClean="0"/>
              <a:t>, I </a:t>
            </a:r>
            <a:r>
              <a:rPr lang="cs-CZ" dirty="0" smtClean="0"/>
              <a:t>WON‘T PASS</a:t>
            </a:r>
            <a:r>
              <a:rPr lang="en-US" dirty="0" smtClean="0"/>
              <a:t> the test.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5. I </a:t>
            </a:r>
            <a:r>
              <a:rPr lang="cs-CZ" dirty="0" smtClean="0"/>
              <a:t>WILL BE</a:t>
            </a:r>
            <a:r>
              <a:rPr lang="en-US" dirty="0" smtClean="0"/>
              <a:t> really happy if he </a:t>
            </a:r>
            <a:r>
              <a:rPr lang="cs-CZ" dirty="0" smtClean="0"/>
              <a:t>COMES</a:t>
            </a:r>
            <a:r>
              <a:rPr lang="en-US" dirty="0" smtClean="0"/>
              <a:t> tomorrow.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6. He‘s quite short. If he </a:t>
            </a:r>
            <a:r>
              <a:rPr lang="cs-CZ" dirty="0" smtClean="0"/>
              <a:t>WAS</a:t>
            </a:r>
            <a:r>
              <a:rPr lang="en-US" dirty="0" smtClean="0"/>
              <a:t> taller, he </a:t>
            </a:r>
            <a:r>
              <a:rPr lang="cs-CZ" dirty="0" smtClean="0"/>
              <a:t>WOULD BE</a:t>
            </a:r>
            <a:r>
              <a:rPr lang="en-US" dirty="0" smtClean="0"/>
              <a:t> a basketball player.</a:t>
            </a:r>
            <a:endParaRPr lang="cs-CZ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rg_hi" descr="https://encrypted-tbn3.google.com/images?q=tbn:ANd9GcRNsaEsERUYJsy_OKZnDN6zoDYYyyp2Rjyzub7FW1Khtwl8aCQY0A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280" y="5013176"/>
            <a:ext cx="1656184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None/>
            </a:pPr>
            <a:r>
              <a:rPr lang="cs-CZ" dirty="0" smtClean="0"/>
              <a:t>7. </a:t>
            </a:r>
            <a:r>
              <a:rPr lang="en-US" dirty="0" smtClean="0"/>
              <a:t>I‘m glad that you are here. I don’t know what I </a:t>
            </a:r>
            <a:r>
              <a:rPr lang="cs-CZ" dirty="0" smtClean="0"/>
              <a:t>WOULD DO </a:t>
            </a:r>
            <a:r>
              <a:rPr lang="en-US" dirty="0" smtClean="0"/>
              <a:t>if you </a:t>
            </a:r>
            <a:r>
              <a:rPr lang="cs-CZ" dirty="0" smtClean="0"/>
              <a:t>WEREN‘T </a:t>
            </a:r>
            <a:r>
              <a:rPr lang="en-US" dirty="0" smtClean="0"/>
              <a:t>here to help me.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8. </a:t>
            </a:r>
            <a:r>
              <a:rPr lang="cs-CZ" dirty="0" smtClean="0"/>
              <a:t>WILL</a:t>
            </a:r>
            <a:r>
              <a:rPr lang="en-US" dirty="0" smtClean="0"/>
              <a:t> you </a:t>
            </a:r>
            <a:r>
              <a:rPr lang="cs-CZ" dirty="0" smtClean="0"/>
              <a:t>COME </a:t>
            </a:r>
            <a:r>
              <a:rPr lang="en-US" dirty="0" smtClean="0"/>
              <a:t>back if I </a:t>
            </a:r>
            <a:r>
              <a:rPr lang="cs-CZ" dirty="0" smtClean="0"/>
              <a:t>WAIT </a:t>
            </a:r>
            <a:r>
              <a:rPr lang="en-US" dirty="0" smtClean="0"/>
              <a:t>for you?</a:t>
            </a:r>
          </a:p>
          <a:p>
            <a:pPr>
              <a:lnSpc>
                <a:spcPct val="200000"/>
              </a:lnSpc>
              <a:buNone/>
            </a:pPr>
            <a:r>
              <a:rPr lang="en-US" dirty="0" smtClean="0"/>
              <a:t>9. He has no money. If he </a:t>
            </a:r>
            <a:r>
              <a:rPr lang="cs-CZ" dirty="0" smtClean="0"/>
              <a:t>HAD</a:t>
            </a:r>
            <a:r>
              <a:rPr lang="en-US" dirty="0" smtClean="0"/>
              <a:t> money, he </a:t>
            </a:r>
            <a:r>
              <a:rPr lang="cs-CZ" dirty="0" smtClean="0"/>
              <a:t>WOULD BUY </a:t>
            </a:r>
            <a:r>
              <a:rPr lang="en-US" dirty="0" smtClean="0"/>
              <a:t>a new car.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rg_hi" descr="https://encrypted-tbn2.google.com/images?q=tbn:ANd9GcQV4zVcworw79Yk9_tFkWo_mhUXfodRuIqzxHY_e5G-HM1X7aLZD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6136" y="5301208"/>
            <a:ext cx="2808312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kumimoji="0" lang="cs-CZ" sz="2200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/>
            <a:r>
              <a:rPr lang="cs-CZ" sz="22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https://www.google.cz/search?q=otazn%C3%ADk&amp;hl=cs&amp;client=firefox-a&amp;hs=r7r&amp;rls=org.mozilla:cs:official&amp;prmd=imvns&amp;tbm=isch&amp;tbo=u&amp;source=univ&amp;sa=X&amp;ei=PrgiUM7NBouRswbXloDgBg&amp;ved=0CFwQsAQ&amp;biw=1366&amp;bih=624</a:t>
            </a:r>
            <a:endParaRPr lang="cs-CZ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2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https://www.google.cz/search?q=%C5%BD%C3%81ROVKA&amp;hl=cs&amp;client=firefox-a&amp;hs=t1r&amp;sa=X&amp;rls=org.mozilla:cs:official&amp;prmd=imvns&amp;tbm=isch&amp;tbo=u&amp;source=univ&amp;ei=zLYiUN2SM8nntQaZ3YCACg&amp;ved=0CGgQsAQ&amp;biw=1366&amp;bih=624</a:t>
            </a:r>
            <a:endParaRPr lang="cs-CZ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2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https://www.google.cz/search?q=train&amp;oe=utf-8&amp;aq=t&amp;rls=org.mozilla:cs:official&amp;client=firefox-a&amp;um=1&amp;ie=UTF-8&amp;hl=cs&amp;tbm=isch&amp;source=og&amp;sa=N&amp;tab=wi&amp;ei=yYEqUNmqFtCO4gST14GQCw&amp;biw=1150&amp;bih=600&amp;sei=04EqUIy9Bu7S4QTm7YHwCA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 (obr. 1)</a:t>
            </a:r>
          </a:p>
          <a:p>
            <a:r>
              <a:rPr lang="cs-CZ" sz="22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www.google.cz/search?q=shoes+cartoon&amp;oe=utf-8&amp;aq=t&amp;rls=org.mozilla:cs:official&amp;client=firefox-a&amp;um=1&amp;ie=UTF-8&amp;hl=cs&amp;tbm=isch&amp;source=og&amp;sa=N&amp;tab=wi&amp;ei=yQwuULLXN4njtQbYloDYCw&amp;biw=1150&amp;bih=600&amp;sei=zQwuULaaJYqWswbR9IHYBA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 (obr. 3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cs-CZ" sz="22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https://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  <a:hlinkClick r:id="rId6"/>
              </a:rPr>
              <a:t>www.google.cz/search?q=basket&amp;oe=utf-8&amp;aq=t&amp;rls=org.mozilla:cs:official&amp;client=firefox-a&amp;um=1&amp;ie=UTF-8&amp;hl=cs&amp;tbm=isch&amp;source=og&amp;sa=N&amp;tab=wi&amp;ei=SbkrUI7wJZDEsga024CwCw&amp;biw=1150&amp;bih=600&amp;sei=S7krUK-xNMvptQa0roGACA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 (obr. 6)</a:t>
            </a:r>
            <a:endParaRPr lang="cs-CZ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200" dirty="0" smtClean="0">
                <a:latin typeface="Times New Roman" pitchFamily="18" charset="0"/>
                <a:cs typeface="Times New Roman" pitchFamily="18" charset="0"/>
                <a:hlinkClick r:id="rId7"/>
              </a:rPr>
              <a:t>https://www.google.cz/search?q=car+cartoon&amp;oe=utf-8&amp;aq=t&amp;rls=org.mozilla:cs:official&amp;client=firefox-a&amp;um=1&amp;ie=UTF-8&amp;hl=cs&amp;tbm=isch&amp;source=og&amp;sa=N&amp;tab=wi&amp;ei=RgwuUOW-MNGOswaXiYDQCg&amp;biw=1150&amp;bih=600&amp;sei=TQwuUMK3B9HjtQbR64CoBw</a:t>
            </a:r>
            <a:r>
              <a:rPr lang="cs-CZ" sz="2200" dirty="0" smtClean="0">
                <a:latin typeface="Times New Roman" pitchFamily="18" charset="0"/>
                <a:cs typeface="Times New Roman" pitchFamily="18" charset="0"/>
              </a:rPr>
              <a:t> (obr. 9)</a:t>
            </a:r>
          </a:p>
          <a:p>
            <a:endParaRPr lang="cs-CZ" sz="2000" dirty="0" smtClean="0"/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</TotalTime>
  <Words>318</Words>
  <Application>Microsoft Office PowerPoint</Application>
  <PresentationFormat>Předvádění na obrazovce (4:3)</PresentationFormat>
  <Paragraphs>49</Paragraphs>
  <Slides>8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44</cp:revision>
  <dcterms:created xsi:type="dcterms:W3CDTF">2012-06-29T04:39:45Z</dcterms:created>
  <dcterms:modified xsi:type="dcterms:W3CDTF">2012-08-17T09:34:12Z</dcterms:modified>
</cp:coreProperties>
</file>