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78" r:id="rId3"/>
    <p:sldId id="257" r:id="rId4"/>
    <p:sldId id="266" r:id="rId5"/>
    <p:sldId id="268" r:id="rId6"/>
    <p:sldId id="270" r:id="rId7"/>
    <p:sldId id="272" r:id="rId8"/>
    <p:sldId id="279" r:id="rId9"/>
    <p:sldId id="25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Světlý styl 2 – zvýraznění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Světlý styl 2 – zvýraznění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Světlý styl 2 – zvýraznění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2EAA-2B25-42F6-89F8-4D863B14714A}" type="datetimeFigureOut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10D45D-5013-4B53-9FC2-8F9731A3E6E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D4BF1B-5B98-4D4E-84AA-7AB50E6DF59E}" type="datetimeFigureOut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76810C-2B35-4478-B47F-A94C6FC34C9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6CB70-F1F8-4EE5-B58A-55FA0D1FF200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A77A2-11AE-4583-8216-D29260538A07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094D47-78F6-4A37-BFFF-2F98B0949A9F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9B16B7-A67B-4C2C-A09B-7BEC808B7F57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8208B-E627-47F0-A209-F1B75CEF4154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25251-5379-4EEC-B9B2-A456078B1B29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27557-AE08-4389-A410-54E4196C9892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6F905-2058-4B91-975B-411ECB34E8FE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7F399A-11A1-4792-B159-D0DC243A48FA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B5DA10-043A-4AAD-BB2A-475849BCBE20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AC1D1-A2C3-43BE-8C1D-C5A89DB4029B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E73932-C3F5-4A6B-BEE5-2FE61DB16B05}" type="datetime1">
              <a:rPr lang="cs-CZ" smtClean="0"/>
              <a:pPr/>
              <a:t>20.8.2012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smtClean="0"/>
              <a:t>bla bla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4171F-0579-4A36-BDC9-EBCB01F76E56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search?q=car+cartoon&amp;oe=utf-8&amp;aq=t&amp;rls=org.mozilla:cs:official&amp;client=firefox-a&amp;um=1&amp;ie=UTF-8&amp;hl=cs&amp;tbm=isch&amp;source=og&amp;sa=N&amp;tab=wi&amp;ei=RgwuUOW-MNGOswaXiYDQCg&amp;biw=1150&amp;bih=600&amp;sei=TQwuUMK3B9HjtQbR64CoBw" TargetMode="External"/><Relationship Id="rId2" Type="http://schemas.openxmlformats.org/officeDocument/2006/relationships/hyperlink" Target="https://www.google.cz/search?q=repairing+car+cartoon&amp;hl=cs&amp;client=firefox-a&amp;hs=lDQ&amp;rls=org.mozilla:cs:official&amp;prmd=imvns&amp;tbm=isch&amp;tbo=u&amp;source=univ&amp;sa=X&amp;ei=ng0yUOTQE8ndsgafq4GADA&amp;ved=0CGAQsAQ&amp;biw=1150&amp;bih=60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251520" y="476672"/>
            <a:ext cx="6705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cs-CZ" sz="3600" dirty="0" smtClean="0">
                <a:latin typeface="Calibri" pitchFamily="34" charset="0"/>
              </a:rPr>
              <a:t>Trpný rod</a:t>
            </a:r>
            <a:endParaRPr lang="cs-CZ" sz="3600" dirty="0">
              <a:latin typeface="Calibri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76400" y="4895869"/>
            <a:ext cx="5715000" cy="1247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" name="Group 4"/>
          <p:cNvGraphicFramePr>
            <a:graphicFrameLocks noGrp="1"/>
          </p:cNvGraphicFramePr>
          <p:nvPr/>
        </p:nvGraphicFramePr>
        <p:xfrm>
          <a:off x="1500166" y="1785926"/>
          <a:ext cx="6497638" cy="2367916"/>
        </p:xfrm>
        <a:graphic>
          <a:graphicData uri="http://schemas.openxmlformats.org/drawingml/2006/table">
            <a:tbl>
              <a:tblPr firstCol="1" bandRow="1">
                <a:tableStyleId>{3C2FFA5D-87B4-456A-9821-1D502468CF0F}</a:tableStyleId>
              </a:tblPr>
              <a:tblGrid>
                <a:gridCol w="1857364"/>
                <a:gridCol w="4640274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kern="1200" cap="none" normalizeH="0" baseline="0" dirty="0" smtClean="0">
                          <a:ln>
                            <a:noFill/>
                          </a:ln>
                          <a:effectLst/>
                        </a:rPr>
                        <a:t>Číslo projektu:</a:t>
                      </a:r>
                      <a:endParaRPr kumimoji="0" lang="cs-CZ" sz="1400" b="1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CZ.1.07/1.5.00/34.0465</a:t>
                      </a:r>
                      <a:endParaRPr kumimoji="0" lang="cs-CZ" sz="14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Vzdělávací celek: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lang="cs-CZ" sz="1400" kern="120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Jazykové vzdělávání a komunikace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Tematický okruh: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Gramatika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Téma: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Trpný 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rod (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the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passive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cs-CZ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voice</a:t>
                      </a: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Ročník: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druhý</a:t>
                      </a:r>
                      <a:endParaRPr kumimoji="0" lang="cs-CZ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2238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Jméno autora: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Mgr. Petra Klimešová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1778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smtClean="0">
                          <a:ln>
                            <a:noFill/>
                          </a:ln>
                          <a:effectLst/>
                        </a:rPr>
                        <a:t>Vytvořeno dne:</a:t>
                      </a:r>
                      <a:endParaRPr kumimoji="0" lang="cs-CZ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21. 7. 2012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Anotace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just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  <a:defRPr/>
                      </a:pPr>
                      <a:r>
                        <a:rPr kumimoji="0" lang="cs-CZ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Materiál složí jako podpora při výkladu trpného rodu, a to u přítomného a minulého času. Na konci prezentace je stručné shrnutí.</a:t>
                      </a: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cs-CZ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Metodický pokyn</a:t>
                      </a:r>
                      <a:endParaRPr kumimoji="0" lang="cs-CZ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cs-CZ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 horzOverflow="overflow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The passive</a:t>
            </a:r>
            <a:r>
              <a:rPr lang="cs-CZ" u="sng" dirty="0" smtClean="0"/>
              <a:t> </a:t>
            </a:r>
            <a:r>
              <a:rPr lang="cs-CZ" u="sng" dirty="0" err="1" smtClean="0"/>
              <a:t>voice</a:t>
            </a:r>
            <a:endParaRPr lang="en-US" u="sng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cs-CZ" dirty="0" smtClean="0"/>
              <a:t>vyjadřuje, že „něco je děláno, něco bylo uděláno …“ (na rozdíl od činného rodu – „někdo něco dělá, někdo něco udělal …)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obvykle se užívá, pokud činitel děje není důležitý nebo známý</a:t>
            </a:r>
          </a:p>
          <a:p>
            <a:pPr>
              <a:lnSpc>
                <a:spcPct val="150000"/>
              </a:lnSpc>
            </a:pPr>
            <a:endParaRPr lang="cs-CZ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3600" u="sng" dirty="0" smtClean="0"/>
              <a:t>Tvoření trpného rodu</a:t>
            </a:r>
            <a:endParaRPr lang="cs-CZ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trpný rod se dá tvořit ve všech časech prostých i průběhových</a:t>
            </a:r>
          </a:p>
          <a:p>
            <a:pPr>
              <a:lnSpc>
                <a:spcPct val="150000"/>
              </a:lnSpc>
            </a:pPr>
            <a:r>
              <a:rPr lang="cs-CZ" dirty="0" smtClean="0"/>
              <a:t>základem je sloveso „</a:t>
            </a:r>
            <a:r>
              <a:rPr lang="cs-CZ" b="1" dirty="0" err="1" smtClean="0"/>
              <a:t>be</a:t>
            </a:r>
            <a:r>
              <a:rPr lang="cs-CZ" dirty="0" smtClean="0"/>
              <a:t>“ v příslušném čase a </a:t>
            </a:r>
            <a:r>
              <a:rPr lang="cs-CZ" b="1" dirty="0" smtClean="0"/>
              <a:t>minulé příčestí slovesa</a:t>
            </a:r>
            <a:r>
              <a:rPr lang="cs-CZ" dirty="0" smtClean="0"/>
              <a:t>:</a:t>
            </a:r>
            <a:endParaRPr lang="cs-CZ" dirty="0" smtClean="0"/>
          </a:p>
          <a:p>
            <a:endParaRPr lang="cs-CZ" dirty="0" smtClean="0"/>
          </a:p>
          <a:p>
            <a:pPr algn="ctr">
              <a:buNone/>
            </a:pPr>
            <a:r>
              <a:rPr lang="cs-CZ" b="1" dirty="0" smtClean="0"/>
              <a:t>BE 		MINULÉ PŘÍČESTÍ</a:t>
            </a:r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 descr="C:\Users\Pavel\Desktop\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987824" y="5013176"/>
            <a:ext cx="704850" cy="6858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u="sng" dirty="0" smtClean="0"/>
              <a:t>Trpný rod přítomného času prostého</a:t>
            </a:r>
          </a:p>
          <a:p>
            <a:pPr>
              <a:lnSpc>
                <a:spcPct val="160000"/>
              </a:lnSpc>
            </a:pPr>
            <a:r>
              <a:rPr lang="cs-CZ" dirty="0" smtClean="0"/>
              <a:t>sloveso „</a:t>
            </a:r>
            <a:r>
              <a:rPr lang="cs-CZ" dirty="0" err="1" smtClean="0"/>
              <a:t>be</a:t>
            </a:r>
            <a:r>
              <a:rPr lang="cs-CZ" dirty="0" smtClean="0"/>
              <a:t>“ v přítomném čase prostém a minulé příčestí významového slovesa:</a:t>
            </a:r>
          </a:p>
          <a:p>
            <a:pPr>
              <a:lnSpc>
                <a:spcPct val="160000"/>
              </a:lnSpc>
              <a:buNone/>
            </a:pPr>
            <a:endParaRPr lang="cs-CZ" sz="1400" dirty="0" smtClean="0"/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činný rod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Somebody repairs cars.</a:t>
            </a:r>
            <a:r>
              <a:rPr lang="cs-CZ" dirty="0" smtClean="0"/>
              <a:t> – Někdo opravuje auta.</a:t>
            </a:r>
            <a:endParaRPr lang="en-US" dirty="0" smtClean="0"/>
          </a:p>
          <a:p>
            <a:pPr>
              <a:lnSpc>
                <a:spcPct val="160000"/>
              </a:lnSpc>
              <a:buNone/>
            </a:pPr>
            <a:endParaRPr lang="cs-CZ" sz="1200" dirty="0" smtClean="0"/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trpný rod</a:t>
            </a:r>
            <a:endParaRPr lang="cs-CZ" u="sng" dirty="0" smtClean="0"/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en-US" dirty="0" smtClean="0"/>
              <a:t>Cars </a:t>
            </a:r>
            <a:r>
              <a:rPr lang="en-US" i="1" dirty="0" smtClean="0"/>
              <a:t>are repaired</a:t>
            </a:r>
            <a:r>
              <a:rPr lang="en-US" dirty="0" smtClean="0"/>
              <a:t>.</a:t>
            </a:r>
            <a:r>
              <a:rPr lang="cs-CZ" dirty="0" smtClean="0"/>
              <a:t> – Auta jsou opravována.</a:t>
            </a:r>
            <a:endParaRPr lang="en-US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en-US" dirty="0" smtClean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1.google.com/images?q=tbn:ANd9GcQPBOe92wCsDnF1d7JDLmnPTHCUftuGypcSsMEi56ZgKn9THkDG5Q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00192" y="2060848"/>
            <a:ext cx="2311210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u="sng" dirty="0" smtClean="0"/>
              <a:t>Trpný rod přítomného času </a:t>
            </a:r>
            <a:r>
              <a:rPr lang="cs-CZ" u="sng" dirty="0" smtClean="0"/>
              <a:t>průběhového</a:t>
            </a:r>
            <a:endParaRPr lang="cs-CZ" u="sng" dirty="0" smtClean="0"/>
          </a:p>
          <a:p>
            <a:pPr>
              <a:lnSpc>
                <a:spcPct val="150000"/>
              </a:lnSpc>
            </a:pPr>
            <a:r>
              <a:rPr lang="cs-CZ" dirty="0" smtClean="0"/>
              <a:t>sloveso „</a:t>
            </a:r>
            <a:r>
              <a:rPr lang="cs-CZ" dirty="0" err="1" smtClean="0"/>
              <a:t>be</a:t>
            </a:r>
            <a:r>
              <a:rPr lang="cs-CZ" dirty="0" smtClean="0"/>
              <a:t>“ v přítomném čase </a:t>
            </a:r>
            <a:r>
              <a:rPr lang="cs-CZ" dirty="0" smtClean="0"/>
              <a:t>průběhovém a </a:t>
            </a:r>
            <a:r>
              <a:rPr lang="cs-CZ" dirty="0" smtClean="0"/>
              <a:t>minulé příčestí významového slovesa:</a:t>
            </a:r>
          </a:p>
          <a:p>
            <a:pPr>
              <a:lnSpc>
                <a:spcPct val="150000"/>
              </a:lnSpc>
              <a:buNone/>
            </a:pPr>
            <a:endParaRPr lang="cs-CZ" sz="1100" dirty="0" smtClean="0"/>
          </a:p>
          <a:p>
            <a:pPr>
              <a:lnSpc>
                <a:spcPct val="150000"/>
              </a:lnSpc>
              <a:buNone/>
            </a:pPr>
            <a:r>
              <a:rPr lang="cs-CZ" u="sng" dirty="0" smtClean="0"/>
              <a:t>činný rod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Somebody is repairing a car</a:t>
            </a:r>
            <a:r>
              <a:rPr lang="cs-CZ" dirty="0" smtClean="0"/>
              <a:t>. – Někdo opravuje auto.</a:t>
            </a:r>
          </a:p>
          <a:p>
            <a:pPr>
              <a:lnSpc>
                <a:spcPct val="150000"/>
              </a:lnSpc>
              <a:buNone/>
            </a:pPr>
            <a:r>
              <a:rPr lang="cs-CZ" sz="1100" dirty="0" smtClean="0"/>
              <a:t> </a:t>
            </a:r>
            <a:endParaRPr lang="cs-CZ" sz="1100" dirty="0" smtClean="0"/>
          </a:p>
          <a:p>
            <a:pPr>
              <a:lnSpc>
                <a:spcPct val="150000"/>
              </a:lnSpc>
              <a:buNone/>
            </a:pPr>
            <a:r>
              <a:rPr lang="cs-CZ" u="sng" dirty="0" smtClean="0"/>
              <a:t>trpný rod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car </a:t>
            </a:r>
            <a:r>
              <a:rPr lang="en-US" i="1" dirty="0" smtClean="0"/>
              <a:t>is being repaired</a:t>
            </a:r>
            <a:r>
              <a:rPr lang="en-US" dirty="0" smtClean="0"/>
              <a:t>. </a:t>
            </a:r>
            <a:r>
              <a:rPr lang="cs-CZ" dirty="0" smtClean="0"/>
              <a:t>- </a:t>
            </a:r>
            <a:r>
              <a:rPr lang="en-US" dirty="0" smtClean="0"/>
              <a:t>Auto </a:t>
            </a:r>
            <a:r>
              <a:rPr lang="cs-CZ" dirty="0" smtClean="0"/>
              <a:t>je opravováno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92697"/>
            <a:ext cx="8229600" cy="559382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cs-CZ" u="sng" dirty="0" smtClean="0"/>
              <a:t>Trpný rod </a:t>
            </a:r>
            <a:r>
              <a:rPr lang="cs-CZ" u="sng" dirty="0" smtClean="0"/>
              <a:t>minulého času </a:t>
            </a:r>
            <a:r>
              <a:rPr lang="cs-CZ" u="sng" dirty="0" smtClean="0"/>
              <a:t>prostého</a:t>
            </a:r>
          </a:p>
          <a:p>
            <a:pPr>
              <a:lnSpc>
                <a:spcPct val="170000"/>
              </a:lnSpc>
            </a:pPr>
            <a:r>
              <a:rPr lang="cs-CZ" dirty="0" smtClean="0"/>
              <a:t>sloveso „</a:t>
            </a:r>
            <a:r>
              <a:rPr lang="cs-CZ" dirty="0" err="1" smtClean="0"/>
              <a:t>be</a:t>
            </a:r>
            <a:r>
              <a:rPr lang="cs-CZ" dirty="0" smtClean="0"/>
              <a:t>“ v </a:t>
            </a:r>
            <a:r>
              <a:rPr lang="cs-CZ" dirty="0" smtClean="0"/>
              <a:t>minulém čase </a:t>
            </a:r>
            <a:r>
              <a:rPr lang="cs-CZ" dirty="0" smtClean="0"/>
              <a:t>prostém a minulé příčestí významového slovesa:</a:t>
            </a:r>
          </a:p>
          <a:p>
            <a:pPr>
              <a:lnSpc>
                <a:spcPct val="150000"/>
              </a:lnSpc>
              <a:buNone/>
            </a:pPr>
            <a:r>
              <a:rPr lang="cs-CZ" u="sng" dirty="0" smtClean="0"/>
              <a:t>činný </a:t>
            </a:r>
            <a:r>
              <a:rPr lang="cs-CZ" u="sng" dirty="0" smtClean="0"/>
              <a:t>rod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Somebody repaired the car</a:t>
            </a:r>
            <a:r>
              <a:rPr lang="cs-CZ" dirty="0" smtClean="0"/>
              <a:t>. – Někdo opravil auto.</a:t>
            </a:r>
          </a:p>
          <a:p>
            <a:pPr>
              <a:lnSpc>
                <a:spcPct val="150000"/>
              </a:lnSpc>
              <a:buNone/>
            </a:pPr>
            <a:r>
              <a:rPr lang="cs-CZ" u="sng" dirty="0" smtClean="0"/>
              <a:t>trpný </a:t>
            </a:r>
            <a:r>
              <a:rPr lang="cs-CZ" u="sng" dirty="0" smtClean="0"/>
              <a:t>rod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car </a:t>
            </a:r>
            <a:r>
              <a:rPr lang="en-US" i="1" dirty="0" smtClean="0"/>
              <a:t>was repaired</a:t>
            </a:r>
            <a:r>
              <a:rPr lang="en-US" dirty="0" smtClean="0"/>
              <a:t>. </a:t>
            </a:r>
            <a:r>
              <a:rPr lang="cs-CZ" dirty="0" smtClean="0"/>
              <a:t>- Auto bylo opraveno</a:t>
            </a:r>
            <a:r>
              <a:rPr lang="en-US" dirty="0" smtClean="0"/>
              <a:t>. </a:t>
            </a:r>
            <a:endParaRPr lang="en-US" dirty="0" smtClean="0"/>
          </a:p>
          <a:p>
            <a:pPr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rg_hi" descr="https://encrypted-tbn2.google.com/images?q=tbn:ANd9GcQV4zVcworw79Yk9_tFkWo_mhUXfodRuIqzxHY_e5G-HM1X7aLZD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56176" y="4149080"/>
            <a:ext cx="2499810" cy="1008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cs-CZ" sz="3300" u="sng" dirty="0" smtClean="0"/>
              <a:t>Trpný rod </a:t>
            </a:r>
            <a:r>
              <a:rPr lang="cs-CZ" sz="3300" u="sng" dirty="0" smtClean="0"/>
              <a:t>minulého času průběhového</a:t>
            </a:r>
            <a:endParaRPr lang="cs-CZ" sz="3300" u="sng" dirty="0" smtClean="0"/>
          </a:p>
          <a:p>
            <a:pPr>
              <a:lnSpc>
                <a:spcPct val="160000"/>
              </a:lnSpc>
            </a:pPr>
            <a:r>
              <a:rPr lang="cs-CZ" dirty="0" smtClean="0"/>
              <a:t>sloveso „</a:t>
            </a:r>
            <a:r>
              <a:rPr lang="cs-CZ" dirty="0" err="1" smtClean="0"/>
              <a:t>be</a:t>
            </a:r>
            <a:r>
              <a:rPr lang="cs-CZ" dirty="0" smtClean="0"/>
              <a:t>“ v </a:t>
            </a:r>
            <a:r>
              <a:rPr lang="cs-CZ" dirty="0" smtClean="0"/>
              <a:t>minulém čase průběhovém a </a:t>
            </a:r>
            <a:r>
              <a:rPr lang="cs-CZ" dirty="0" smtClean="0"/>
              <a:t>minulé příčestí významového slovesa:</a:t>
            </a:r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činný </a:t>
            </a:r>
            <a:r>
              <a:rPr lang="cs-CZ" u="sng" dirty="0" smtClean="0"/>
              <a:t>rod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Somebody was repairing the car</a:t>
            </a:r>
            <a:r>
              <a:rPr lang="cs-CZ" dirty="0" smtClean="0"/>
              <a:t>. Někdo opravoval auto.</a:t>
            </a:r>
          </a:p>
          <a:p>
            <a:pPr>
              <a:lnSpc>
                <a:spcPct val="160000"/>
              </a:lnSpc>
              <a:buNone/>
            </a:pPr>
            <a:r>
              <a:rPr lang="cs-CZ" u="sng" dirty="0" smtClean="0"/>
              <a:t>trpný </a:t>
            </a:r>
            <a:r>
              <a:rPr lang="cs-CZ" u="sng" dirty="0" smtClean="0"/>
              <a:t>rod</a:t>
            </a:r>
          </a:p>
          <a:p>
            <a:pPr>
              <a:lnSpc>
                <a:spcPct val="160000"/>
              </a:lnSpc>
              <a:buFont typeface="Wingdings" pitchFamily="2" charset="2"/>
              <a:buChar char="ü"/>
            </a:pPr>
            <a:r>
              <a:rPr lang="cs-CZ" dirty="0" smtClean="0"/>
              <a:t> </a:t>
            </a:r>
            <a:r>
              <a:rPr lang="en-US" dirty="0" smtClean="0"/>
              <a:t>The </a:t>
            </a:r>
            <a:r>
              <a:rPr lang="en-US" dirty="0" smtClean="0"/>
              <a:t>car </a:t>
            </a:r>
            <a:r>
              <a:rPr lang="en-US" i="1" dirty="0" smtClean="0"/>
              <a:t>was being repaired</a:t>
            </a:r>
            <a:r>
              <a:rPr lang="en-US" dirty="0" smtClean="0"/>
              <a:t>. Auto </a:t>
            </a:r>
            <a:r>
              <a:rPr lang="cs-CZ" dirty="0" smtClean="0"/>
              <a:t>bylo opravováno</a:t>
            </a:r>
            <a:r>
              <a:rPr lang="en-US" dirty="0" smtClean="0"/>
              <a:t>.</a:t>
            </a: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766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cs-CZ" sz="3300" u="sng" dirty="0" smtClean="0"/>
              <a:t>SHRNUTÍ</a:t>
            </a:r>
            <a:endParaRPr lang="cs-CZ" sz="3300" u="sng" dirty="0" smtClean="0"/>
          </a:p>
          <a:p>
            <a:pPr>
              <a:lnSpc>
                <a:spcPct val="160000"/>
              </a:lnSpc>
              <a:buNone/>
            </a:pPr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ulka 3"/>
          <p:cNvGraphicFramePr>
            <a:graphicFrameLocks noGrp="1"/>
          </p:cNvGraphicFramePr>
          <p:nvPr/>
        </p:nvGraphicFramePr>
        <p:xfrm>
          <a:off x="395536" y="1484784"/>
          <a:ext cx="8280919" cy="4536505"/>
        </p:xfrm>
        <a:graphic>
          <a:graphicData uri="http://schemas.openxmlformats.org/drawingml/2006/table">
            <a:tbl>
              <a:tblPr/>
              <a:tblGrid>
                <a:gridCol w="2784734"/>
                <a:gridCol w="2702009"/>
                <a:gridCol w="2794176"/>
              </a:tblGrid>
              <a:tr h="9073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ČINNÝ ROD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TRPNÝ ROD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907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 Přítomný čas prostý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dirty="0" smtClean="0">
                          <a:latin typeface="Georgia" pitchFamily="18" charset="0"/>
                        </a:rPr>
                        <a:t>Somebody </a:t>
                      </a:r>
                      <a:r>
                        <a:rPr lang="en-US" u="sng" dirty="0" smtClean="0">
                          <a:latin typeface="Georgia" pitchFamily="18" charset="0"/>
                        </a:rPr>
                        <a:t>repairs</a:t>
                      </a:r>
                      <a:r>
                        <a:rPr lang="en-US" dirty="0" smtClean="0">
                          <a:latin typeface="Georgia" pitchFamily="18" charset="0"/>
                        </a:rPr>
                        <a:t> cars.</a:t>
                      </a:r>
                      <a:r>
                        <a:rPr lang="cs-CZ" dirty="0" smtClean="0">
                          <a:latin typeface="Georgia" pitchFamily="18" charset="0"/>
                        </a:rPr>
                        <a:t> 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i="0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Cars </a:t>
                      </a:r>
                      <a:r>
                        <a:rPr lang="en-US" i="0" u="sng" dirty="0" smtClean="0">
                          <a:latin typeface="Georgia" pitchFamily="18" charset="0"/>
                        </a:rPr>
                        <a:t>are repaired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.</a:t>
                      </a:r>
                      <a:r>
                        <a:rPr lang="cs-CZ" i="0" dirty="0" smtClean="0">
                          <a:latin typeface="Georgia" pitchFamily="18" charset="0"/>
                        </a:rPr>
                        <a:t> </a:t>
                      </a:r>
                      <a:endParaRPr lang="en-US" sz="1800" i="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907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 Přítomný čas  průběhový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dirty="0" smtClean="0">
                          <a:latin typeface="Georgia" pitchFamily="18" charset="0"/>
                        </a:rPr>
                        <a:t>Somebody </a:t>
                      </a:r>
                      <a:r>
                        <a:rPr lang="en-US" u="sng" dirty="0" smtClean="0">
                          <a:latin typeface="Georgia" pitchFamily="18" charset="0"/>
                        </a:rPr>
                        <a:t>is repairing</a:t>
                      </a:r>
                      <a:r>
                        <a:rPr lang="en-US" u="none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dirty="0" smtClean="0">
                          <a:latin typeface="Georgia" pitchFamily="18" charset="0"/>
                        </a:rPr>
                        <a:t>a car</a:t>
                      </a:r>
                      <a:r>
                        <a:rPr lang="cs-CZ" dirty="0" smtClean="0">
                          <a:latin typeface="Georgia" pitchFamily="18" charset="0"/>
                        </a:rPr>
                        <a:t>. 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i="0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The car </a:t>
                      </a:r>
                      <a:r>
                        <a:rPr lang="en-US" i="0" u="sng" dirty="0" smtClean="0">
                          <a:latin typeface="Georgia" pitchFamily="18" charset="0"/>
                        </a:rPr>
                        <a:t>is being repaired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. </a:t>
                      </a:r>
                      <a:endParaRPr lang="en-US" sz="1800" i="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907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 Minulý čas prostý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dirty="0" smtClean="0">
                          <a:latin typeface="Georgia" pitchFamily="18" charset="0"/>
                        </a:rPr>
                        <a:t>Somebody </a:t>
                      </a:r>
                      <a:r>
                        <a:rPr lang="en-US" u="sng" dirty="0" smtClean="0">
                          <a:latin typeface="Georgia" pitchFamily="18" charset="0"/>
                        </a:rPr>
                        <a:t>repaired</a:t>
                      </a:r>
                      <a:r>
                        <a:rPr lang="en-US" dirty="0" smtClean="0">
                          <a:latin typeface="Georgia" pitchFamily="18" charset="0"/>
                        </a:rPr>
                        <a:t> the car</a:t>
                      </a:r>
                      <a:r>
                        <a:rPr lang="cs-CZ" dirty="0" smtClean="0">
                          <a:latin typeface="Georgia" pitchFamily="18" charset="0"/>
                        </a:rPr>
                        <a:t>. 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i="0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The car </a:t>
                      </a:r>
                      <a:r>
                        <a:rPr lang="en-US" i="0" u="sng" dirty="0" smtClean="0">
                          <a:latin typeface="Georgia" pitchFamily="18" charset="0"/>
                        </a:rPr>
                        <a:t>was repaired</a:t>
                      </a:r>
                      <a:r>
                        <a:rPr lang="cs-CZ" i="0" dirty="0" smtClean="0">
                          <a:latin typeface="Georgia" pitchFamily="18" charset="0"/>
                        </a:rPr>
                        <a:t>.</a:t>
                      </a:r>
                      <a:endParaRPr lang="en-US" sz="1800" i="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  <a:tr h="90730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noProof="0" dirty="0" smtClean="0">
                          <a:latin typeface="Georgia" pitchFamily="18" charset="0"/>
                          <a:ea typeface="Calibri"/>
                          <a:cs typeface="Times New Roman"/>
                        </a:rPr>
                        <a:t> Minulý čas průběhový</a:t>
                      </a:r>
                      <a:endParaRPr lang="en-US" sz="1800" b="1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dirty="0" smtClean="0">
                          <a:latin typeface="Georgia" pitchFamily="18" charset="0"/>
                        </a:rPr>
                        <a:t>Somebody </a:t>
                      </a:r>
                      <a:r>
                        <a:rPr lang="en-US" u="sng" dirty="0" smtClean="0">
                          <a:latin typeface="Georgia" pitchFamily="18" charset="0"/>
                        </a:rPr>
                        <a:t>was repairing</a:t>
                      </a:r>
                      <a:r>
                        <a:rPr lang="en-US" dirty="0" smtClean="0">
                          <a:latin typeface="Georgia" pitchFamily="18" charset="0"/>
                        </a:rPr>
                        <a:t> the car</a:t>
                      </a:r>
                      <a:r>
                        <a:rPr lang="cs-CZ" dirty="0" smtClean="0">
                          <a:latin typeface="Georgia" pitchFamily="18" charset="0"/>
                        </a:rPr>
                        <a:t>. </a:t>
                      </a:r>
                      <a:endParaRPr lang="en-US" sz="180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cs-CZ" i="0" dirty="0" smtClean="0">
                          <a:latin typeface="Georgia" pitchFamily="18" charset="0"/>
                        </a:rPr>
                        <a:t> </a:t>
                      </a:r>
                      <a:r>
                        <a:rPr lang="en-US" i="0" dirty="0" smtClean="0">
                          <a:latin typeface="Georgia" pitchFamily="18" charset="0"/>
                        </a:rPr>
                        <a:t>The car </a:t>
                      </a:r>
                      <a:r>
                        <a:rPr lang="en-US" i="0" u="sng" dirty="0" smtClean="0">
                          <a:latin typeface="Georgia" pitchFamily="18" charset="0"/>
                        </a:rPr>
                        <a:t>was being repaired</a:t>
                      </a:r>
                      <a:r>
                        <a:rPr lang="cs-CZ" i="0" dirty="0" smtClean="0">
                          <a:latin typeface="Georgia" pitchFamily="18" charset="0"/>
                        </a:rPr>
                        <a:t>.</a:t>
                      </a:r>
                      <a:endParaRPr lang="en-US" sz="1800" i="0" noProof="0" dirty="0">
                        <a:latin typeface="Georg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B8B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143000"/>
          </a:xfrm>
        </p:spPr>
        <p:txBody>
          <a:bodyPr/>
          <a:lstStyle/>
          <a:p>
            <a:r>
              <a:rPr lang="cs-CZ" dirty="0" smtClean="0"/>
              <a:t>Použité zdroje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Pokud není uvedeno jinak, použitý materiál je z vlastních zdrojů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autora</a:t>
            </a:r>
          </a:p>
          <a:p>
            <a:pPr lvl="0"/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https://</a:t>
            </a:r>
            <a:r>
              <a:rPr lang="cs-CZ" sz="2000" dirty="0" smtClean="0">
                <a:latin typeface="Times New Roman" pitchFamily="18" charset="0"/>
                <a:cs typeface="Times New Roman" pitchFamily="18" charset="0"/>
                <a:hlinkClick r:id="rId2"/>
              </a:rPr>
              <a:t>www.google.cz/search?q=repairing+car+cartoon&amp;hl=cs&amp;client=firefox-a&amp;hs=lDQ&amp;rls=org.mozilla:cs:official&amp;prmd=imvns&amp;tbm=isch&amp;tbo=u&amp;source=univ&amp;sa=X&amp;ei=ng0yUOTQE8ndsgafq4GADA&amp;ved=0CGAQsAQ&amp;biw=1150&amp;bih=600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https://</a:t>
            </a:r>
            <a:r>
              <a:rPr lang="cs-CZ" sz="2000" u="sng" dirty="0" smtClean="0">
                <a:latin typeface="Times New Roman" pitchFamily="18" charset="0"/>
                <a:cs typeface="Times New Roman" pitchFamily="18" charset="0"/>
                <a:hlinkClick r:id="rId3"/>
              </a:rPr>
              <a:t>www.google.cz/search?q=car+cartoon&amp;oe=utf-8&amp;aq=t&amp;rls=org.mozilla:cs:official&amp;client=firefox-a&amp;um=1&amp;ie=UTF-8&amp;hl=cs&amp;tbm=isch&amp;source=og&amp;sa=N&amp;tab=wi&amp;ei=RgwuUOW-MNGOswaXiYDQCg&amp;biw=1150&amp;bih=600&amp;sei=TQwuUMK3B9HjtQbR64CoBw</a:t>
            </a:r>
            <a:endParaRPr lang="cs-CZ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endParaRPr lang="cs-CZ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43636" y="142852"/>
            <a:ext cx="2714644" cy="386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</TotalTime>
  <Words>404</Words>
  <Application>Microsoft Office PowerPoint</Application>
  <PresentationFormat>Předvádění na obrazovce (4:3)</PresentationFormat>
  <Paragraphs>74</Paragraphs>
  <Slides>9</Slides>
  <Notes>7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sady Office</vt:lpstr>
      <vt:lpstr>Snímek 1</vt:lpstr>
      <vt:lpstr>The passive voice</vt:lpstr>
      <vt:lpstr>Snímek 3</vt:lpstr>
      <vt:lpstr>Snímek 4</vt:lpstr>
      <vt:lpstr>Snímek 5</vt:lpstr>
      <vt:lpstr>Snímek 6</vt:lpstr>
      <vt:lpstr>Snímek 7</vt:lpstr>
      <vt:lpstr>Snímek 8</vt:lpstr>
      <vt:lpstr>Použité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Pisvejcsc</dc:creator>
  <cp:lastModifiedBy>Pavel</cp:lastModifiedBy>
  <cp:revision>45</cp:revision>
  <dcterms:created xsi:type="dcterms:W3CDTF">2012-06-29T04:39:45Z</dcterms:created>
  <dcterms:modified xsi:type="dcterms:W3CDTF">2012-08-20T11:02:50Z</dcterms:modified>
</cp:coreProperties>
</file>