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9"/>
  </p:notesMasterIdLst>
  <p:handoutMasterIdLst>
    <p:handoutMasterId r:id="rId10"/>
  </p:handoutMasterIdLst>
  <p:sldIdLst>
    <p:sldId id="256" r:id="rId2"/>
    <p:sldId id="277" r:id="rId3"/>
    <p:sldId id="257" r:id="rId4"/>
    <p:sldId id="266" r:id="rId5"/>
    <p:sldId id="267" r:id="rId6"/>
    <p:sldId id="269" r:id="rId7"/>
    <p:sldId id="25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20.8.2012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20.8.2012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car+cartoon&amp;oe=utf-8&amp;aq=t&amp;rls=org.mozilla:cs:official&amp;client=firefox-a&amp;um=1&amp;ie=UTF-8&amp;hl=cs&amp;tbm=isch&amp;source=og&amp;sa=N&amp;tab=wi&amp;ei=RgwuUOW-MNGOswaXiYDQCg&amp;biw=1150&amp;bih=600&amp;sei=TQwuUMK3B9HjtQbR64CoBw" TargetMode="External"/><Relationship Id="rId2" Type="http://schemas.openxmlformats.org/officeDocument/2006/relationships/hyperlink" Target="https://www.google.cz/search?q=ko%C4%8Dka+kreslen%C3%A1&amp;hl=cs&amp;client=firefox-a&amp;hs=qeD&amp;rls=org.mozilla:cs:official&amp;prmd=imvns&amp;tbm=isch&amp;tbo=u&amp;source=univ&amp;sa=X&amp;ei=ydQoULqcEcmp4gT_tIGgCA&amp;ved=0CEwQsAQ&amp;biw=1366&amp;bih=60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476672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/>
              <a:t>Vztažné věty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Vztažné věty (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relative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clauses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třetí, čtvrtý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17. 8. 2012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jako podpora při výkladu vztažných vět.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Relative clauses</a:t>
            </a:r>
            <a:endParaRPr lang="en-US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u="sng" dirty="0" smtClean="0"/>
              <a:t>defining</a:t>
            </a:r>
            <a:r>
              <a:rPr lang="cs-CZ" dirty="0" smtClean="0"/>
              <a:t> (určující) – určují (definují) podstatné jméno nebo zájmeno v předcházející větě, neodděluje se čárkami</a:t>
            </a:r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</a:pPr>
            <a:r>
              <a:rPr lang="en-US" u="sng" dirty="0" smtClean="0"/>
              <a:t>non- defining</a:t>
            </a:r>
            <a:r>
              <a:rPr lang="en-US" dirty="0" smtClean="0"/>
              <a:t> </a:t>
            </a:r>
            <a:r>
              <a:rPr lang="cs-CZ" dirty="0" smtClean="0"/>
              <a:t>(neurčující) – neurčují, pouze popisují </a:t>
            </a:r>
            <a:r>
              <a:rPr lang="cs-CZ" dirty="0" smtClean="0"/>
              <a:t>podstatné </a:t>
            </a:r>
            <a:r>
              <a:rPr lang="cs-CZ" dirty="0" smtClean="0"/>
              <a:t>jméno nebo zájmeno </a:t>
            </a:r>
            <a:r>
              <a:rPr lang="cs-CZ" dirty="0" smtClean="0"/>
              <a:t>v předcházející větě</a:t>
            </a:r>
            <a:r>
              <a:rPr lang="cs-CZ" dirty="0" smtClean="0"/>
              <a:t>, oddělují se čárkami, lze je vynechat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u="sng" dirty="0" smtClean="0"/>
              <a:t>defining</a:t>
            </a:r>
            <a:r>
              <a:rPr lang="cs-CZ" dirty="0" smtClean="0"/>
              <a:t> (určující</a:t>
            </a:r>
            <a:r>
              <a:rPr lang="cs-CZ" dirty="0" smtClean="0"/>
              <a:t>)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sz="3000" dirty="0" smtClean="0"/>
              <a:t>My grandma who lives in London has two cats.</a:t>
            </a:r>
            <a:r>
              <a:rPr lang="cs-CZ" sz="3000" dirty="0" smtClean="0"/>
              <a:t> (ta babička, která bydlí v Londýně)</a:t>
            </a:r>
            <a:endParaRPr lang="en-US" sz="3000" dirty="0" smtClean="0"/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</a:pPr>
            <a:r>
              <a:rPr lang="en-US" u="sng" dirty="0" smtClean="0"/>
              <a:t>non- defining</a:t>
            </a:r>
            <a:r>
              <a:rPr lang="en-US" dirty="0" smtClean="0"/>
              <a:t> </a:t>
            </a:r>
            <a:endParaRPr lang="cs-CZ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sz="3000" dirty="0" smtClean="0"/>
              <a:t>My grandma, who lives in London, has two cats.</a:t>
            </a:r>
            <a:r>
              <a:rPr lang="cs-CZ" sz="3000" dirty="0" smtClean="0"/>
              <a:t> (pouze doplňujeme, že naše babička bydlí v Londýně)</a:t>
            </a:r>
            <a:endParaRPr lang="en-US" sz="30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hoto_show" descr="ko&amp;ccaron;ka, kreslený film, roztomilý, pruhy, zasedání, vous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2276872"/>
            <a:ext cx="1189162" cy="1350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hoto_show" descr="ko&amp;ccaron;ka, kreslený film, roztomilý, pruhy, zasedání, vous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2564904"/>
            <a:ext cx="1189162" cy="1350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6583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u="sng" dirty="0" smtClean="0"/>
              <a:t>Vztažná zájmena</a:t>
            </a:r>
          </a:p>
          <a:p>
            <a:pPr>
              <a:buNone/>
            </a:pPr>
            <a:endParaRPr lang="cs-CZ" sz="1200" dirty="0" smtClean="0"/>
          </a:p>
          <a:p>
            <a:pPr>
              <a:lnSpc>
                <a:spcPct val="150000"/>
              </a:lnSpc>
            </a:pPr>
            <a:r>
              <a:rPr lang="cs-CZ" sz="3000" u="sng" dirty="0" smtClean="0"/>
              <a:t>WHO</a:t>
            </a:r>
            <a:r>
              <a:rPr lang="cs-CZ" sz="3000" dirty="0" smtClean="0"/>
              <a:t> (který) – pro osoby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sz="3000" dirty="0" smtClean="0"/>
              <a:t> </a:t>
            </a:r>
            <a:r>
              <a:rPr lang="en-US" sz="3000" dirty="0" smtClean="0"/>
              <a:t>The man who lives next door is very polite.</a:t>
            </a:r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</a:pPr>
            <a:r>
              <a:rPr lang="cs-CZ" sz="3000" u="sng" dirty="0" smtClean="0"/>
              <a:t>WHICH</a:t>
            </a:r>
            <a:r>
              <a:rPr lang="cs-CZ" sz="3000" dirty="0" smtClean="0"/>
              <a:t> (který) – pro věci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sz="3000" dirty="0" smtClean="0"/>
              <a:t> </a:t>
            </a:r>
            <a:r>
              <a:rPr lang="en-US" sz="3000" dirty="0" smtClean="0"/>
              <a:t>This is the coat which I bought yesterday.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C:\Users\Pavel\Desktop\Obrázek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4797152"/>
            <a:ext cx="2571551" cy="2060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cs-CZ" u="sng" dirty="0" smtClean="0"/>
              <a:t>THAT</a:t>
            </a:r>
            <a:r>
              <a:rPr lang="cs-CZ" dirty="0" smtClean="0"/>
              <a:t> </a:t>
            </a:r>
            <a:r>
              <a:rPr lang="cs-CZ" dirty="0" smtClean="0"/>
              <a:t>(který) – </a:t>
            </a:r>
            <a:r>
              <a:rPr lang="cs-CZ" dirty="0" smtClean="0"/>
              <a:t>pro osoby i věci, méně </a:t>
            </a:r>
            <a:r>
              <a:rPr lang="cs-CZ" dirty="0" smtClean="0"/>
              <a:t>formální,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NELZE použít </a:t>
            </a:r>
            <a:r>
              <a:rPr lang="cs-CZ" dirty="0" smtClean="0"/>
              <a:t>u neurčujících </a:t>
            </a:r>
            <a:r>
              <a:rPr lang="cs-CZ" dirty="0" smtClean="0"/>
              <a:t>vět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The man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en-US" dirty="0" smtClean="0"/>
              <a:t>lives </a:t>
            </a:r>
            <a:r>
              <a:rPr lang="en-US" dirty="0" smtClean="0"/>
              <a:t>next door is very polite.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</a:pPr>
            <a:r>
              <a:rPr lang="cs-CZ" u="sng" dirty="0" smtClean="0"/>
              <a:t>WHOSE</a:t>
            </a:r>
            <a:r>
              <a:rPr lang="cs-CZ" dirty="0" smtClean="0"/>
              <a:t> </a:t>
            </a:r>
            <a:r>
              <a:rPr lang="cs-CZ" dirty="0" smtClean="0"/>
              <a:t>(jehož, jejíž…) – </a:t>
            </a:r>
            <a:r>
              <a:rPr lang="cs-CZ" dirty="0" smtClean="0"/>
              <a:t>pro osoby i </a:t>
            </a:r>
            <a:r>
              <a:rPr lang="cs-CZ" dirty="0" smtClean="0"/>
              <a:t>věci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The woman whose husband is very rich bought a new sports car yesterday.</a:t>
            </a:r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</a:pPr>
            <a:r>
              <a:rPr lang="cs-CZ" u="sng" dirty="0" smtClean="0"/>
              <a:t>WHERE</a:t>
            </a:r>
            <a:r>
              <a:rPr lang="cs-CZ" dirty="0" smtClean="0"/>
              <a:t> </a:t>
            </a:r>
            <a:r>
              <a:rPr lang="cs-CZ" dirty="0" smtClean="0"/>
              <a:t>(kde) – </a:t>
            </a:r>
            <a:r>
              <a:rPr lang="cs-CZ" dirty="0" smtClean="0"/>
              <a:t>pro </a:t>
            </a:r>
            <a:r>
              <a:rPr lang="cs-CZ" dirty="0" smtClean="0"/>
              <a:t>místo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smtClean="0"/>
              <a:t>T</a:t>
            </a:r>
            <a:r>
              <a:rPr lang="en-US" dirty="0" smtClean="0"/>
              <a:t>he place where Shakespeare was born is very famous.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2.google.com/images?q=tbn:ANd9GcQV4zVcworw79Yk9_tFkWo_mhUXfodRuIqzxHY_e5G-HM1X7aLZD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4149080"/>
            <a:ext cx="2211778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60639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cs-CZ" sz="4500" u="sng" dirty="0" smtClean="0"/>
              <a:t>Vynechání vztažného zájmena</a:t>
            </a:r>
          </a:p>
          <a:p>
            <a:pPr>
              <a:buNone/>
            </a:pPr>
            <a:endParaRPr lang="cs-CZ" sz="1100" dirty="0" smtClean="0"/>
          </a:p>
          <a:p>
            <a:pPr>
              <a:lnSpc>
                <a:spcPts val="3000"/>
              </a:lnSpc>
              <a:buFontTx/>
              <a:buChar char="-"/>
            </a:pPr>
            <a:r>
              <a:rPr lang="cs-CZ" dirty="0" smtClean="0"/>
              <a:t>u určujících vztažných vět je možné vynechat vztažné zájmeno WHO, WHICH nebo THAT, a to v případě, že vztažné zájmeno ve vedlejší větě nemá funkci podmětu </a:t>
            </a:r>
          </a:p>
          <a:p>
            <a:pPr>
              <a:lnSpc>
                <a:spcPts val="3000"/>
              </a:lnSpc>
              <a:buNone/>
            </a:pPr>
            <a:endParaRPr lang="cs-CZ" sz="1600" dirty="0" smtClean="0"/>
          </a:p>
          <a:p>
            <a:pPr>
              <a:lnSpc>
                <a:spcPts val="3000"/>
              </a:lnSpc>
              <a:buFont typeface="Wingdings" pitchFamily="2" charset="2"/>
              <a:buChar char="ü"/>
            </a:pPr>
            <a:r>
              <a:rPr lang="en-US" i="1" dirty="0" smtClean="0"/>
              <a:t>The </a:t>
            </a:r>
            <a:r>
              <a:rPr lang="en-US" i="1" dirty="0" smtClean="0"/>
              <a:t>coat </a:t>
            </a:r>
            <a:r>
              <a:rPr lang="cs-CZ" b="1" i="1" dirty="0" smtClean="0"/>
              <a:t>(</a:t>
            </a:r>
            <a:r>
              <a:rPr lang="en-US" b="1" i="1" u="sng" dirty="0" smtClean="0"/>
              <a:t>which</a:t>
            </a:r>
            <a:r>
              <a:rPr lang="cs-CZ" b="1" i="1" dirty="0" smtClean="0"/>
              <a:t>)</a:t>
            </a:r>
            <a:r>
              <a:rPr lang="en-US" b="1" i="1" dirty="0" smtClean="0"/>
              <a:t> </a:t>
            </a:r>
            <a:r>
              <a:rPr lang="en-US" i="1" dirty="0" smtClean="0"/>
              <a:t>I bought </a:t>
            </a:r>
            <a:r>
              <a:rPr lang="en-US" i="1" dirty="0" smtClean="0"/>
              <a:t>yesterday was really cheap</a:t>
            </a:r>
            <a:r>
              <a:rPr lang="en-US" dirty="0" smtClean="0"/>
              <a:t>.</a:t>
            </a:r>
            <a:r>
              <a:rPr lang="cs-CZ" dirty="0" smtClean="0"/>
              <a:t> </a:t>
            </a:r>
          </a:p>
          <a:p>
            <a:pPr>
              <a:lnSpc>
                <a:spcPts val="3000"/>
              </a:lnSpc>
              <a:buNone/>
            </a:pPr>
            <a:r>
              <a:rPr lang="cs-CZ" dirty="0" smtClean="0"/>
              <a:t>	</a:t>
            </a:r>
            <a:r>
              <a:rPr lang="cs-CZ" dirty="0" smtClean="0"/>
              <a:t>– podmětem vedlejší věty vztažné je zájmeno „I“, WHICH tedy nemá funkci podmětu a můžeme ho vynechat</a:t>
            </a:r>
          </a:p>
          <a:p>
            <a:pPr>
              <a:lnSpc>
                <a:spcPts val="3000"/>
              </a:lnSpc>
              <a:buNone/>
            </a:pPr>
            <a:endParaRPr lang="cs-CZ" sz="1600" dirty="0" smtClean="0"/>
          </a:p>
          <a:p>
            <a:pPr>
              <a:lnSpc>
                <a:spcPts val="3000"/>
              </a:lnSpc>
              <a:buFont typeface="Wingdings" pitchFamily="2" charset="2"/>
              <a:buChar char="ü"/>
            </a:pPr>
            <a:r>
              <a:rPr lang="en-US" i="1" dirty="0" smtClean="0"/>
              <a:t>The coat </a:t>
            </a:r>
            <a:r>
              <a:rPr lang="en-US" b="1" i="1" u="sng" dirty="0" smtClean="0"/>
              <a:t>which</a:t>
            </a:r>
            <a:r>
              <a:rPr lang="en-US" i="1" dirty="0" smtClean="0"/>
              <a:t> is lying on the bed is mine</a:t>
            </a:r>
            <a:r>
              <a:rPr lang="en-US" dirty="0" smtClean="0"/>
              <a:t>.</a:t>
            </a:r>
            <a:r>
              <a:rPr lang="cs-CZ" dirty="0" smtClean="0"/>
              <a:t> </a:t>
            </a:r>
          </a:p>
          <a:p>
            <a:pPr>
              <a:lnSpc>
                <a:spcPts val="3000"/>
              </a:lnSpc>
              <a:buNone/>
            </a:pPr>
            <a:r>
              <a:rPr lang="cs-CZ" dirty="0" smtClean="0"/>
              <a:t>	</a:t>
            </a:r>
            <a:r>
              <a:rPr lang="cs-CZ" dirty="0" smtClean="0"/>
              <a:t>– WHICH má v tomto případě funkci podmětu vedlejší věty vztažné, nesmíme ho tedy vynechat, jinak by věta neměla smysl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autora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https://www.google.cz/search?q=ko%C4%8Dka+kreslen%C3%A1&amp;hl=cs&amp;client=firefox-a&amp;hs=qeD&amp;rls=org.mozilla:cs:official&amp;prmd=imvns&amp;tbm=isch&amp;tbo=u&amp;source=univ&amp;sa=X&amp;ei=ydQoULqcEcmp4gT_tIGgCA&amp;ved=0CEwQsAQ&amp;biw=1366&amp;bih=600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www.google.cz/search?q=car+cartoon&amp;oe=utf-8&amp;aq=t&amp;rls=org.mozilla:cs:official&amp;client=firefox-a&amp;um=1&amp;ie=UTF-8&amp;hl=cs&amp;tbm=isch&amp;source=og&amp;sa=N&amp;tab=wi&amp;ei=RgwuUOW-MNGOswaXiYDQCg&amp;biw=1150&amp;bih=600&amp;sei=TQwuUMK3B9HjtQbR64CoBw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259</Words>
  <Application>Microsoft Office PowerPoint</Application>
  <PresentationFormat>Předvádění na obrazovce (4:3)</PresentationFormat>
  <Paragraphs>56</Paragraphs>
  <Slides>7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Snímek 1</vt:lpstr>
      <vt:lpstr>Relative clauses</vt:lpstr>
      <vt:lpstr>Snímek 3</vt:lpstr>
      <vt:lpstr>Snímek 4</vt:lpstr>
      <vt:lpstr>Snímek 5</vt:lpstr>
      <vt:lpstr>Snímek 6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51</cp:revision>
  <dcterms:created xsi:type="dcterms:W3CDTF">2012-06-29T04:39:45Z</dcterms:created>
  <dcterms:modified xsi:type="dcterms:W3CDTF">2012-08-20T08:19:39Z</dcterms:modified>
</cp:coreProperties>
</file>