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58" r:id="rId9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87" autoAdjust="0"/>
    <p:restoredTop sz="94660"/>
  </p:normalViewPr>
  <p:slideViewPr>
    <p:cSldViewPr>
      <p:cViewPr varScale="1">
        <p:scale>
          <a:sx n="69" d="100"/>
          <a:sy n="69" d="100"/>
        </p:scale>
        <p:origin x="-130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68C96A7-6E7F-4CB1-88A0-9058F94EF729}" type="datetimeFigureOut">
              <a:rPr lang="cs-CZ"/>
              <a:pPr>
                <a:defRPr/>
              </a:pPr>
              <a:t>9.9.2012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ED033C8-8465-423B-B736-2D07424904C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102964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0666FC5-75D0-4DE0-A62C-B467DFA94C81}" type="datetimeFigureOut">
              <a:rPr lang="cs-CZ"/>
              <a:pPr>
                <a:defRPr/>
              </a:pPr>
              <a:t>9.9.2012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DF16391-2359-4798-BB74-14A4B498544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994501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délní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Obdélní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Obdélní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Obdélní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bdélní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Zaoblený obdélní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Zaoblený obdélní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pPr>
              <a:defRPr/>
            </a:pPr>
            <a:fld id="{9AFA4093-E4EC-4695-BB85-7FA9F9264D89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E8A1DBF-AC79-4BB6-8379-3DBDAE2D2CD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959642-7919-481F-8F70-420F822A5C6B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98212-2BFA-4B6C-B7F3-65F840E7BEBB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5D6BD1-F00E-4B14-B3B0-5FF47459342E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99D7EA-73A7-481C-8C9A-D31C19DBDD8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4AC5FF-F3D5-4C06-B95F-BBF580D3208F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EEC417-47D1-46E4-8F48-56C14A5EF7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C9DA0D-ECAB-4AF0-A5BD-E4CC7F724ACE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160983-2F56-4AA9-8FB6-875BB490B00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AC6054-61D3-47DB-9614-5D9E2872F4BD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181AD0-7079-4768-A042-A9CEEFE55E4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198CA76F-E61A-4785-A5B7-471AAC60BC00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5A645E06-F146-4D15-9384-DCA30ACA9F3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pPr>
              <a:defRPr/>
            </a:pPr>
            <a:fld id="{11EC3AE1-56FD-493C-B1F0-F1AD3C4FADBC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pPr>
              <a:defRPr/>
            </a:pPr>
            <a:fld id="{CB07B8EE-9194-4BD0-B478-F8F1697CC3A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D21D04-34E3-4935-B13D-AFD11C81BDFD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9895BE-E5C4-43AC-9AC2-A192B5F0898D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A057E6-F7E6-436D-AB7B-2B2E2B16C076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6BD7A-F178-4988-B99D-A2614D53769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F98F00-0877-42FA-9DFE-1664136B0AB3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770297-4F91-447A-823A-DE03D5A93C0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délní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Obdélní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Obdélní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Obdélní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Zaoblený obdélní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Zaoblený obdélní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Obdélní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Obdélní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Obdélní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Obdélní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Obdélní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Obdélní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38BC7675-170F-45AA-9EF8-964F1CCF31C5}" type="datetime1">
              <a:rPr lang="cs-CZ" smtClean="0"/>
              <a:pPr>
                <a:defRPr/>
              </a:pPr>
              <a:t>9.9.2012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DFD324F-772E-45F2-BA8B-71E8126D158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larp.marcolavoie.ca/en/DocHTM/141.gif" TargetMode="External"/><Relationship Id="rId2" Type="http://schemas.openxmlformats.org/officeDocument/2006/relationships/hyperlink" Target="http://cs.wikipedia.org/wiki/Skok_(informatika)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programmingexamples.wikidot.com/blog:2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3"/>
          <p:cNvSpPr>
            <a:spLocks noChangeArrowheads="1"/>
          </p:cNvSpPr>
          <p:nvPr/>
        </p:nvSpPr>
        <p:spPr bwMode="auto">
          <a:xfrm>
            <a:off x="228600" y="228600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3600" dirty="0" smtClean="0"/>
              <a:t>Cyklus s </a:t>
            </a:r>
            <a:r>
              <a:rPr lang="cs-CZ" sz="3600" dirty="0" smtClean="0"/>
              <a:t>podmínkou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50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0981082"/>
              </p:ext>
            </p:extLst>
          </p:nvPr>
        </p:nvGraphicFramePr>
        <p:xfrm>
          <a:off x="714348" y="1785926"/>
          <a:ext cx="7667680" cy="194119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2191823"/>
                <a:gridCol w="5475857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dirty="0" smtClean="0"/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Vzdělávání v informačních a komunikačních technologiích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Informační technologie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Cyklus s </a:t>
                      </a: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podmínkou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800100" marR="0" lvl="1" indent="-34290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1. ročník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Jiří Švehla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26.8.2012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Vysvětlení pojmu a vlastností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opora k výkladu s hypertextovými odkazy do internetu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Nadpis 1"/>
          <p:cNvSpPr>
            <a:spLocks noGrp="1"/>
          </p:cNvSpPr>
          <p:nvPr>
            <p:ph type="title" idx="4294967295"/>
          </p:nvPr>
        </p:nvSpPr>
        <p:spPr>
          <a:xfrm>
            <a:off x="914400" y="404813"/>
            <a:ext cx="8229600" cy="1143000"/>
          </a:xfrm>
        </p:spPr>
        <p:txBody>
          <a:bodyPr/>
          <a:lstStyle/>
          <a:p>
            <a:r>
              <a:rPr lang="cs-CZ" dirty="0" smtClean="0">
                <a:latin typeface="Arial" charset="0"/>
              </a:rPr>
              <a:t>Cyklus s podmínkou na začátku</a:t>
            </a:r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179388" y="1916113"/>
            <a:ext cx="84963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vhodné použití podmínky jako skoku na určité místo může vytvořit cyklus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v těle cyklu dochází ke změně podmiňované proměnné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cyklus nemusí proběhnout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3" algn="r">
              <a:spcBef>
                <a:spcPct val="50000"/>
              </a:spcBef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	</a:t>
            </a:r>
            <a:endParaRPr lang="cs-CZ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Vývojový diagram: rozhodnutí 4"/>
          <p:cNvSpPr/>
          <p:nvPr/>
        </p:nvSpPr>
        <p:spPr>
          <a:xfrm>
            <a:off x="3286116" y="3929066"/>
            <a:ext cx="2071702" cy="928694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7" name="Přímá spojovací čára 16"/>
          <p:cNvCxnSpPr>
            <a:stCxn id="5" idx="0"/>
          </p:cNvCxnSpPr>
          <p:nvPr/>
        </p:nvCxnSpPr>
        <p:spPr>
          <a:xfrm rot="5400000" flipH="1" flipV="1">
            <a:off x="3911199" y="3482578"/>
            <a:ext cx="857256" cy="357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Vývojový diagram: postup 20"/>
          <p:cNvSpPr/>
          <p:nvPr/>
        </p:nvSpPr>
        <p:spPr>
          <a:xfrm>
            <a:off x="6072198" y="4000504"/>
            <a:ext cx="1714512" cy="78581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3" name="Pravoúhlá spojovací čára 22"/>
          <p:cNvCxnSpPr>
            <a:stCxn id="5" idx="3"/>
            <a:endCxn id="21" idx="1"/>
          </p:cNvCxnSpPr>
          <p:nvPr/>
        </p:nvCxnSpPr>
        <p:spPr>
          <a:xfrm>
            <a:off x="5357818" y="4393413"/>
            <a:ext cx="714380" cy="158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ravoúhlá spojovací čára 25"/>
          <p:cNvCxnSpPr>
            <a:stCxn id="21" idx="2"/>
            <a:endCxn id="33" idx="6"/>
          </p:cNvCxnSpPr>
          <p:nvPr/>
        </p:nvCxnSpPr>
        <p:spPr>
          <a:xfrm rot="5400000">
            <a:off x="5186366" y="4129090"/>
            <a:ext cx="1085856" cy="240032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Vývojový diagram: spojka 32"/>
          <p:cNvSpPr/>
          <p:nvPr/>
        </p:nvSpPr>
        <p:spPr>
          <a:xfrm>
            <a:off x="4071934" y="5643578"/>
            <a:ext cx="457200" cy="457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1" name="Přímá spojovací čára 40"/>
          <p:cNvCxnSpPr>
            <a:stCxn id="5" idx="2"/>
            <a:endCxn id="33" idx="0"/>
          </p:cNvCxnSpPr>
          <p:nvPr/>
        </p:nvCxnSpPr>
        <p:spPr>
          <a:xfrm rot="5400000">
            <a:off x="3918342" y="5239953"/>
            <a:ext cx="785818" cy="214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Přímá spojovací čára 50"/>
          <p:cNvCxnSpPr>
            <a:stCxn id="33" idx="4"/>
          </p:cNvCxnSpPr>
          <p:nvPr/>
        </p:nvCxnSpPr>
        <p:spPr>
          <a:xfrm rot="5400000">
            <a:off x="4021925" y="6365101"/>
            <a:ext cx="542932" cy="142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dpis 1"/>
          <p:cNvSpPr>
            <a:spLocks noGrp="1"/>
          </p:cNvSpPr>
          <p:nvPr>
            <p:ph type="title" idx="4294967295"/>
          </p:nvPr>
        </p:nvSpPr>
        <p:spPr>
          <a:xfrm>
            <a:off x="914400" y="404813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 smtClean="0">
                <a:latin typeface="Arial" charset="0"/>
              </a:rPr>
              <a:t>Pseudokód</a:t>
            </a:r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285720" y="1643050"/>
            <a:ext cx="535785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 b="1" dirty="0" err="1" smtClean="0">
                <a:latin typeface="Times New Roman" pitchFamily="18" charset="0"/>
                <a:cs typeface="Times New Roman" pitchFamily="18" charset="0"/>
              </a:rPr>
              <a:t>While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i="1" dirty="0" smtClean="0">
                <a:latin typeface="Times New Roman" pitchFamily="18" charset="0"/>
                <a:cs typeface="Times New Roman" pitchFamily="18" charset="0"/>
              </a:rPr>
              <a:t>(podmínka)</a:t>
            </a:r>
          </a:p>
          <a:p>
            <a:pPr>
              <a:spcBef>
                <a:spcPct val="50000"/>
              </a:spcBef>
            </a:pP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cs-CZ" sz="2000" i="1" dirty="0" smtClean="0">
                <a:latin typeface="Times New Roman" pitchFamily="18" charset="0"/>
                <a:cs typeface="Times New Roman" pitchFamily="18" charset="0"/>
              </a:rPr>
              <a:t>příkaz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}</a:t>
            </a:r>
            <a:endParaRPr lang="cs-CZ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57158" y="4214818"/>
            <a:ext cx="535785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 i="1" dirty="0" smtClean="0">
                <a:latin typeface="Times New Roman" pitchFamily="18" charset="0"/>
                <a:cs typeface="Times New Roman" pitchFamily="18" charset="0"/>
              </a:rPr>
              <a:t>věk:=0</a:t>
            </a:r>
          </a:p>
          <a:p>
            <a:pPr>
              <a:spcBef>
                <a:spcPct val="50000"/>
              </a:spcBef>
            </a:pPr>
            <a:r>
              <a:rPr lang="cs-CZ" sz="2000" b="1" dirty="0" err="1" smtClean="0">
                <a:latin typeface="Times New Roman" pitchFamily="18" charset="0"/>
                <a:cs typeface="Times New Roman" pitchFamily="18" charset="0"/>
              </a:rPr>
              <a:t>While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i="1" dirty="0" smtClean="0">
                <a:latin typeface="Times New Roman" pitchFamily="18" charset="0"/>
                <a:cs typeface="Times New Roman" pitchFamily="18" charset="0"/>
              </a:rPr>
              <a:t>(věk&lt;18)</a:t>
            </a:r>
          </a:p>
          <a:p>
            <a:pPr>
              <a:spcBef>
                <a:spcPct val="50000"/>
              </a:spcBef>
            </a:pP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cs-CZ" sz="2000" i="1" dirty="0" smtClean="0">
                <a:latin typeface="Times New Roman" pitchFamily="18" charset="0"/>
                <a:cs typeface="Times New Roman" pitchFamily="18" charset="0"/>
              </a:rPr>
              <a:t>Nepij alkohol!; věk++;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}</a:t>
            </a:r>
            <a:endParaRPr lang="cs-CZ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dpis 1"/>
          <p:cNvSpPr>
            <a:spLocks noGrp="1"/>
          </p:cNvSpPr>
          <p:nvPr>
            <p:ph type="title" idx="4294967295"/>
          </p:nvPr>
        </p:nvSpPr>
        <p:spPr>
          <a:xfrm>
            <a:off x="914400" y="404813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 smtClean="0">
                <a:latin typeface="Arial" charset="0"/>
              </a:rPr>
              <a:t>Příklad</a:t>
            </a:r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ovéPole 9"/>
          <p:cNvSpPr txBox="1"/>
          <p:nvPr/>
        </p:nvSpPr>
        <p:spPr>
          <a:xfrm>
            <a:off x="214282" y="1643050"/>
            <a:ext cx="3677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Vytvořte program pro tento příklad</a:t>
            </a:r>
            <a:endParaRPr lang="cs-CZ" dirty="0"/>
          </a:p>
        </p:txBody>
      </p:sp>
      <p:pic>
        <p:nvPicPr>
          <p:cNvPr id="2" name="Picture 2" descr="http://clas.mq.edu.au/synthesis/basic_programming/graphics/do_whi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0694" y="857232"/>
            <a:ext cx="2962275" cy="4972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Nadpis 1"/>
          <p:cNvSpPr>
            <a:spLocks noGrp="1"/>
          </p:cNvSpPr>
          <p:nvPr>
            <p:ph type="title" idx="4294967295"/>
          </p:nvPr>
        </p:nvSpPr>
        <p:spPr>
          <a:xfrm>
            <a:off x="914400" y="404813"/>
            <a:ext cx="8229600" cy="1143000"/>
          </a:xfrm>
        </p:spPr>
        <p:txBody>
          <a:bodyPr/>
          <a:lstStyle/>
          <a:p>
            <a:r>
              <a:rPr lang="cs-CZ" dirty="0" smtClean="0">
                <a:latin typeface="Arial" charset="0"/>
              </a:rPr>
              <a:t>Cyklus s podmínkou na konci</a:t>
            </a:r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179388" y="1916113"/>
            <a:ext cx="8496300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vhodné použití podmínky jako skoku na určité místo může vytvořit cyklus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v těle cyklu dochází ke změně podmiňované proměnné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cyklus musí proběhnout</a:t>
            </a:r>
          </a:p>
          <a:p>
            <a:pPr lvl="3" algn="r">
              <a:spcBef>
                <a:spcPct val="50000"/>
              </a:spcBef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	</a:t>
            </a:r>
            <a:endParaRPr lang="cs-CZ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Vývojový diagram: rozhodnutí 4"/>
          <p:cNvSpPr/>
          <p:nvPr/>
        </p:nvSpPr>
        <p:spPr>
          <a:xfrm>
            <a:off x="3286116" y="5500702"/>
            <a:ext cx="2071702" cy="928694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Vývojový diagram: postup 20"/>
          <p:cNvSpPr/>
          <p:nvPr/>
        </p:nvSpPr>
        <p:spPr>
          <a:xfrm>
            <a:off x="3428992" y="4071942"/>
            <a:ext cx="1714512" cy="78581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Vývojový diagram: spojka 32"/>
          <p:cNvSpPr/>
          <p:nvPr/>
        </p:nvSpPr>
        <p:spPr>
          <a:xfrm>
            <a:off x="4071934" y="2714620"/>
            <a:ext cx="457200" cy="457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5" name="Přímá spojovací čára 34"/>
          <p:cNvCxnSpPr>
            <a:stCxn id="33" idx="4"/>
            <a:endCxn id="21" idx="0"/>
          </p:cNvCxnSpPr>
          <p:nvPr/>
        </p:nvCxnSpPr>
        <p:spPr>
          <a:xfrm rot="5400000">
            <a:off x="3843330" y="3614738"/>
            <a:ext cx="900122" cy="142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Přímá spojovací čára 39"/>
          <p:cNvCxnSpPr>
            <a:stCxn id="21" idx="2"/>
            <a:endCxn id="5" idx="0"/>
          </p:cNvCxnSpPr>
          <p:nvPr/>
        </p:nvCxnSpPr>
        <p:spPr>
          <a:xfrm rot="16200000" flipH="1">
            <a:off x="3982636" y="5161371"/>
            <a:ext cx="642942" cy="357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Pravoúhlá spojovací čára 46"/>
          <p:cNvCxnSpPr>
            <a:stCxn id="5" idx="3"/>
            <a:endCxn id="33" idx="6"/>
          </p:cNvCxnSpPr>
          <p:nvPr/>
        </p:nvCxnSpPr>
        <p:spPr>
          <a:xfrm flipH="1" flipV="1">
            <a:off x="4529134" y="2943220"/>
            <a:ext cx="828684" cy="3021829"/>
          </a:xfrm>
          <a:prstGeom prst="bentConnector3">
            <a:avLst>
              <a:gd name="adj1" fmla="val -2758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0076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dpis 1"/>
          <p:cNvSpPr>
            <a:spLocks noGrp="1"/>
          </p:cNvSpPr>
          <p:nvPr>
            <p:ph type="title" idx="4294967295"/>
          </p:nvPr>
        </p:nvSpPr>
        <p:spPr>
          <a:xfrm>
            <a:off x="914400" y="404813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 smtClean="0">
                <a:latin typeface="Arial" charset="0"/>
              </a:rPr>
              <a:t>Pseudokód</a:t>
            </a:r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285720" y="1643050"/>
            <a:ext cx="535785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cs-CZ" sz="2000" i="1" dirty="0" smtClean="0">
                <a:latin typeface="Times New Roman" pitchFamily="18" charset="0"/>
                <a:cs typeface="Times New Roman" pitchFamily="18" charset="0"/>
              </a:rPr>
              <a:t>příkaz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pPr>
              <a:spcBef>
                <a:spcPct val="50000"/>
              </a:spcBef>
            </a:pPr>
            <a:r>
              <a:rPr lang="cs-CZ" sz="2000" b="1" dirty="0" err="1" smtClean="0">
                <a:latin typeface="Times New Roman" pitchFamily="18" charset="0"/>
                <a:cs typeface="Times New Roman" pitchFamily="18" charset="0"/>
              </a:rPr>
              <a:t>While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i="1" dirty="0" smtClean="0">
                <a:latin typeface="Times New Roman" pitchFamily="18" charset="0"/>
                <a:cs typeface="Times New Roman" pitchFamily="18" charset="0"/>
              </a:rPr>
              <a:t>(podmínka)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57158" y="4214818"/>
            <a:ext cx="535785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 i="1" dirty="0" smtClean="0">
                <a:latin typeface="Times New Roman" pitchFamily="18" charset="0"/>
                <a:cs typeface="Times New Roman" pitchFamily="18" charset="0"/>
              </a:rPr>
              <a:t>věk:=0</a:t>
            </a:r>
          </a:p>
          <a:p>
            <a:pPr>
              <a:spcBef>
                <a:spcPct val="50000"/>
              </a:spcBef>
            </a:pP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cs-CZ" sz="2000" i="1" dirty="0" smtClean="0">
                <a:latin typeface="Times New Roman" pitchFamily="18" charset="0"/>
                <a:cs typeface="Times New Roman" pitchFamily="18" charset="0"/>
              </a:rPr>
              <a:t>Nepij alkohol!; věk++;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pPr>
              <a:spcBef>
                <a:spcPct val="50000"/>
              </a:spcBef>
            </a:pPr>
            <a:r>
              <a:rPr lang="cs-CZ" sz="2000" b="1" dirty="0" err="1" smtClean="0">
                <a:latin typeface="Times New Roman" pitchFamily="18" charset="0"/>
                <a:cs typeface="Times New Roman" pitchFamily="18" charset="0"/>
              </a:rPr>
              <a:t>While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i="1" dirty="0" smtClean="0">
                <a:latin typeface="Times New Roman" pitchFamily="18" charset="0"/>
                <a:cs typeface="Times New Roman" pitchFamily="18" charset="0"/>
              </a:rPr>
              <a:t>(věk&lt;18)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428992" y="1643050"/>
            <a:ext cx="535785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 b="1" dirty="0" err="1" smtClean="0">
                <a:latin typeface="Times New Roman" pitchFamily="18" charset="0"/>
                <a:cs typeface="Times New Roman" pitchFamily="18" charset="0"/>
              </a:rPr>
              <a:t>Repeat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cs-CZ" sz="2000" i="1" dirty="0" smtClean="0">
                <a:latin typeface="Times New Roman" pitchFamily="18" charset="0"/>
                <a:cs typeface="Times New Roman" pitchFamily="18" charset="0"/>
              </a:rPr>
              <a:t>příkaz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pPr>
              <a:spcBef>
                <a:spcPct val="50000"/>
              </a:spcBef>
            </a:pPr>
            <a:r>
              <a:rPr lang="cs-CZ" sz="2000" b="1" dirty="0" err="1" smtClean="0">
                <a:latin typeface="Times New Roman" pitchFamily="18" charset="0"/>
                <a:cs typeface="Times New Roman" pitchFamily="18" charset="0"/>
              </a:rPr>
              <a:t>Until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i="1" dirty="0" smtClean="0">
                <a:latin typeface="Times New Roman" pitchFamily="18" charset="0"/>
                <a:cs typeface="Times New Roman" pitchFamily="18" charset="0"/>
              </a:rPr>
              <a:t>(podmínka)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786150" y="4357694"/>
            <a:ext cx="535785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 i="1" dirty="0" smtClean="0">
                <a:latin typeface="Times New Roman" pitchFamily="18" charset="0"/>
                <a:cs typeface="Times New Roman" pitchFamily="18" charset="0"/>
              </a:rPr>
              <a:t>věk:=0</a:t>
            </a:r>
          </a:p>
          <a:p>
            <a:pPr>
              <a:spcBef>
                <a:spcPct val="50000"/>
              </a:spcBef>
            </a:pPr>
            <a:r>
              <a:rPr lang="cs-CZ" sz="2000" b="1" dirty="0" err="1" smtClean="0">
                <a:latin typeface="Times New Roman" pitchFamily="18" charset="0"/>
                <a:cs typeface="Times New Roman" pitchFamily="18" charset="0"/>
              </a:rPr>
              <a:t>Repeat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cs-CZ" sz="2000" i="1" dirty="0" smtClean="0">
                <a:latin typeface="Times New Roman" pitchFamily="18" charset="0"/>
                <a:cs typeface="Times New Roman" pitchFamily="18" charset="0"/>
              </a:rPr>
              <a:t>Nepij alkohol!; věk++;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pPr>
              <a:spcBef>
                <a:spcPct val="50000"/>
              </a:spcBef>
            </a:pPr>
            <a:r>
              <a:rPr lang="cs-CZ" sz="2000" b="1" dirty="0" err="1" smtClean="0">
                <a:latin typeface="Times New Roman" pitchFamily="18" charset="0"/>
                <a:cs typeface="Times New Roman" pitchFamily="18" charset="0"/>
              </a:rPr>
              <a:t>Until</a:t>
            </a:r>
            <a:r>
              <a:rPr lang="cs-CZ" sz="2000" i="1" dirty="0" smtClean="0">
                <a:latin typeface="Times New Roman" pitchFamily="18" charset="0"/>
                <a:cs typeface="Times New Roman" pitchFamily="18" charset="0"/>
              </a:rPr>
              <a:t>(věk&lt;18)</a:t>
            </a:r>
          </a:p>
        </p:txBody>
      </p:sp>
    </p:spTree>
    <p:extLst>
      <p:ext uri="{BB962C8B-B14F-4D97-AF65-F5344CB8AC3E}">
        <p14:creationId xmlns:p14="http://schemas.microsoft.com/office/powerpoint/2010/main" val="221958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dpis 1"/>
          <p:cNvSpPr>
            <a:spLocks noGrp="1"/>
          </p:cNvSpPr>
          <p:nvPr>
            <p:ph type="title" idx="4294967295"/>
          </p:nvPr>
        </p:nvSpPr>
        <p:spPr>
          <a:xfrm>
            <a:off x="914400" y="404813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 smtClean="0">
                <a:latin typeface="Arial" charset="0"/>
              </a:rPr>
              <a:t>Příklad</a:t>
            </a:r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ovéPole 9"/>
          <p:cNvSpPr txBox="1"/>
          <p:nvPr/>
        </p:nvSpPr>
        <p:spPr>
          <a:xfrm>
            <a:off x="214282" y="1643050"/>
            <a:ext cx="2557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Analyzujte tyto příklady</a:t>
            </a:r>
            <a:endParaRPr lang="cs-CZ" dirty="0"/>
          </a:p>
        </p:txBody>
      </p:sp>
      <p:pic>
        <p:nvPicPr>
          <p:cNvPr id="4098" name="Picture 2" descr="http://larp.marcolavoie.ca/en/DocHTM/141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8" y="1071546"/>
            <a:ext cx="3133725" cy="2981326"/>
          </a:xfrm>
          <a:prstGeom prst="rect">
            <a:avLst/>
          </a:prstGeom>
          <a:noFill/>
        </p:spPr>
      </p:pic>
      <p:pic>
        <p:nvPicPr>
          <p:cNvPr id="4100" name="Picture 4" descr="http://t1.gstatic.com/images?q=tbn:ANd9GcTgAJiBASpDhwkzwttIj8S6RxPItflWEiQWJnPnqYgYraUwns8SyQ&amp;t=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29388" y="4357694"/>
            <a:ext cx="2190750" cy="2095501"/>
          </a:xfrm>
          <a:prstGeom prst="rect">
            <a:avLst/>
          </a:prstGeom>
          <a:noFill/>
        </p:spPr>
      </p:pic>
      <p:pic>
        <p:nvPicPr>
          <p:cNvPr id="4102" name="Picture 6" descr="http://i18.servimg.com/u/f18/11/33/77/90/for_ne1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8596" y="2285992"/>
            <a:ext cx="4714908" cy="4218201"/>
          </a:xfrm>
          <a:prstGeom prst="rect">
            <a:avLst/>
          </a:prstGeom>
          <a:noFill/>
        </p:spPr>
      </p:pic>
      <p:sp>
        <p:nvSpPr>
          <p:cNvPr id="9" name="Obdélník 8"/>
          <p:cNvSpPr/>
          <p:nvPr/>
        </p:nvSpPr>
        <p:spPr>
          <a:xfrm>
            <a:off x="1785918" y="2071678"/>
            <a:ext cx="1714512" cy="4572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0128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dpis 1"/>
          <p:cNvSpPr>
            <a:spLocks noGrp="1"/>
          </p:cNvSpPr>
          <p:nvPr>
            <p:ph type="title"/>
          </p:nvPr>
        </p:nvSpPr>
        <p:spPr>
          <a:xfrm>
            <a:off x="457200" y="428625"/>
            <a:ext cx="8229600" cy="1143000"/>
          </a:xfrm>
        </p:spPr>
        <p:txBody>
          <a:bodyPr/>
          <a:lstStyle/>
          <a:p>
            <a:r>
              <a:rPr lang="cs-CZ" smtClean="0"/>
              <a:t>Použité zdroje</a:t>
            </a:r>
          </a:p>
        </p:txBody>
      </p:sp>
      <p:sp>
        <p:nvSpPr>
          <p:cNvPr id="19458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http://cs.wikipedia.org/wiki/Skok_%28informatika%29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http://www.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</a:rPr>
              <a:t>jardaz.cz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</a:rPr>
              <a:t>articles.php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</a:rPr>
              <a:t>article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_id=24</a:t>
            </a:r>
          </a:p>
          <a:p>
            <a:r>
              <a:rPr lang="cs-CZ" sz="2000" dirty="0">
                <a:latin typeface="Times New Roman" pitchFamily="18" charset="0"/>
                <a:cs typeface="Times New Roman" pitchFamily="18" charset="0"/>
                <a:hlinkClick r:id="rId3"/>
              </a:rPr>
              <a:t>http://larp.marcolavoie.ca/en/DocHTM/141.gif</a:t>
            </a: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>
                <a:latin typeface="Times New Roman" pitchFamily="18" charset="0"/>
                <a:cs typeface="Times New Roman" pitchFamily="18" charset="0"/>
                <a:hlinkClick r:id="rId4"/>
              </a:rPr>
              <a:t>http://programmingexamples.wikidot.com/blog:27</a:t>
            </a: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61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istický">
  <a:themeElements>
    <a:clrScheme name="Urbanistický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istický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ist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848</TotalTime>
  <Words>200</Words>
  <Application>Microsoft Office PowerPoint</Application>
  <PresentationFormat>Předvádění na obrazovce (4:3)</PresentationFormat>
  <Paragraphs>59</Paragraphs>
  <Slides>8</Slides>
  <Notes>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Urbanistický</vt:lpstr>
      <vt:lpstr>Prezentace aplikace PowerPoint</vt:lpstr>
      <vt:lpstr>Cyklus s podmínkou na začátku</vt:lpstr>
      <vt:lpstr>Pseudokód</vt:lpstr>
      <vt:lpstr>Příklad</vt:lpstr>
      <vt:lpstr>Cyklus s podmínkou na konci</vt:lpstr>
      <vt:lpstr>Pseudokód</vt:lpstr>
      <vt:lpstr>Příklad</vt:lpstr>
      <vt:lpstr>Použité 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vsers</cp:lastModifiedBy>
  <cp:revision>63</cp:revision>
  <dcterms:created xsi:type="dcterms:W3CDTF">2012-06-29T04:39:45Z</dcterms:created>
  <dcterms:modified xsi:type="dcterms:W3CDTF">2012-09-09T17:27:45Z</dcterms:modified>
</cp:coreProperties>
</file>